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21"/>
  </p:notesMasterIdLst>
  <p:sldIdLst>
    <p:sldId id="256" r:id="rId2"/>
    <p:sldId id="284" r:id="rId3"/>
    <p:sldId id="290" r:id="rId4"/>
    <p:sldId id="287" r:id="rId5"/>
    <p:sldId id="274" r:id="rId6"/>
    <p:sldId id="276" r:id="rId7"/>
    <p:sldId id="272" r:id="rId8"/>
    <p:sldId id="291" r:id="rId9"/>
    <p:sldId id="275" r:id="rId10"/>
    <p:sldId id="292" r:id="rId11"/>
    <p:sldId id="296" r:id="rId12"/>
    <p:sldId id="295" r:id="rId13"/>
    <p:sldId id="297" r:id="rId14"/>
    <p:sldId id="288" r:id="rId15"/>
    <p:sldId id="278" r:id="rId16"/>
    <p:sldId id="286" r:id="rId17"/>
    <p:sldId id="279" r:id="rId18"/>
    <p:sldId id="28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3"/>
    <p:restoredTop sz="76671"/>
  </p:normalViewPr>
  <p:slideViewPr>
    <p:cSldViewPr snapToGrid="0">
      <p:cViewPr varScale="1">
        <p:scale>
          <a:sx n="87" d="100"/>
          <a:sy n="87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1CEAF-A7F9-4B0F-8D3B-44EE54DC41E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86EFC-F3E9-4672-B741-9B4CA8214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Scope 3: largest, hardest to measure; Scopes 1 &amp; 2 are easier to quantify</a:t>
          </a:r>
          <a:endParaRPr lang="en-US" dirty="0"/>
        </a:p>
      </dgm:t>
    </dgm:pt>
    <dgm:pt modelId="{6D732558-BB5E-4CB2-9887-872F9A229A1A}" type="parTrans" cxnId="{537DE662-6DAE-4F64-83FF-C60BBD19D12E}">
      <dgm:prSet/>
      <dgm:spPr/>
      <dgm:t>
        <a:bodyPr/>
        <a:lstStyle/>
        <a:p>
          <a:endParaRPr lang="en-US"/>
        </a:p>
      </dgm:t>
    </dgm:pt>
    <dgm:pt modelId="{BF9270BD-698F-4A98-A55A-F4A4E31DAC8B}" type="sibTrans" cxnId="{537DE662-6DAE-4F64-83FF-C60BBD19D1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88CDCD-D40C-4252-9747-9AE4E82585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Increasing regulations requiring Scope 3 reporting</a:t>
          </a:r>
          <a:endParaRPr lang="en-US" dirty="0"/>
        </a:p>
      </dgm:t>
    </dgm:pt>
    <dgm:pt modelId="{E5203C3F-CA01-47C3-9324-0C30EA34FA9B}" type="parTrans" cxnId="{87F3E5F0-F89F-4EC4-9064-946C52B1A899}">
      <dgm:prSet/>
      <dgm:spPr/>
      <dgm:t>
        <a:bodyPr/>
        <a:lstStyle/>
        <a:p>
          <a:endParaRPr lang="en-US"/>
        </a:p>
      </dgm:t>
    </dgm:pt>
    <dgm:pt modelId="{59A3CC5B-B326-4B7A-99EF-5F77B48BD755}" type="sibTrans" cxnId="{87F3E5F0-F89F-4EC4-9064-946C52B1A8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00D744-D7D5-4BAB-8E87-8ECBF76F1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Complex value chains and inconsistent reporting complicate Scope 3 data</a:t>
          </a:r>
          <a:endParaRPr lang="en-US" dirty="0"/>
        </a:p>
      </dgm:t>
    </dgm:pt>
    <dgm:pt modelId="{DBBA6692-862D-4037-8BC2-A33F657B2EA2}" type="parTrans" cxnId="{A9396BC6-4328-4CE9-91D4-261A8B1059D6}">
      <dgm:prSet/>
      <dgm:spPr/>
      <dgm:t>
        <a:bodyPr/>
        <a:lstStyle/>
        <a:p>
          <a:endParaRPr lang="en-US"/>
        </a:p>
      </dgm:t>
    </dgm:pt>
    <dgm:pt modelId="{5699842C-9D20-42A0-8902-E2364BF88F22}" type="sibTrans" cxnId="{A9396BC6-4328-4CE9-91D4-261A8B1059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233662-06AE-4894-83F6-D5BB762C55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Difficult to gather data</a:t>
          </a:r>
        </a:p>
      </dgm:t>
    </dgm:pt>
    <dgm:pt modelId="{B8D93FBB-3B8E-4577-AF47-79BCD7B0019C}" type="parTrans" cxnId="{999CFE5A-D829-469F-A045-FD855D88A6A3}">
      <dgm:prSet/>
      <dgm:spPr/>
      <dgm:t>
        <a:bodyPr/>
        <a:lstStyle/>
        <a:p>
          <a:endParaRPr lang="en-US"/>
        </a:p>
      </dgm:t>
    </dgm:pt>
    <dgm:pt modelId="{6135297C-DFC6-4D48-B3B1-D316DD6E757B}" type="sibTrans" cxnId="{999CFE5A-D829-469F-A045-FD855D88A6A3}">
      <dgm:prSet/>
      <dgm:spPr/>
      <dgm:t>
        <a:bodyPr/>
        <a:lstStyle/>
        <a:p>
          <a:endParaRPr lang="en-US"/>
        </a:p>
      </dgm:t>
    </dgm:pt>
    <dgm:pt modelId="{2F688FFF-B48B-49E0-9314-66EAAA47A28C}" type="pres">
      <dgm:prSet presAssocID="{6201CEAF-A7F9-4B0F-8D3B-44EE54DC41E5}" presName="root" presStyleCnt="0">
        <dgm:presLayoutVars>
          <dgm:dir/>
          <dgm:resizeHandles val="exact"/>
        </dgm:presLayoutVars>
      </dgm:prSet>
      <dgm:spPr/>
    </dgm:pt>
    <dgm:pt modelId="{35745135-7D31-48FC-B762-EDC52B4F7D87}" type="pres">
      <dgm:prSet presAssocID="{6201CEAF-A7F9-4B0F-8D3B-44EE54DC41E5}" presName="container" presStyleCnt="0">
        <dgm:presLayoutVars>
          <dgm:dir/>
          <dgm:resizeHandles val="exact"/>
        </dgm:presLayoutVars>
      </dgm:prSet>
      <dgm:spPr/>
    </dgm:pt>
    <dgm:pt modelId="{4CE8F4F1-19DA-4AF0-94DF-26DF4C9B0A7D}" type="pres">
      <dgm:prSet presAssocID="{DDA86EFC-F3E9-4672-B741-9B4CA8214DC2}" presName="compNode" presStyleCnt="0"/>
      <dgm:spPr/>
    </dgm:pt>
    <dgm:pt modelId="{8B44DA8A-794E-40AD-87AC-F9A15ADE19D3}" type="pres">
      <dgm:prSet presAssocID="{DDA86EFC-F3E9-4672-B741-9B4CA8214DC2}" presName="iconBgRect" presStyleLbl="bgShp" presStyleIdx="0" presStyleCnt="4"/>
      <dgm:spPr/>
    </dgm:pt>
    <dgm:pt modelId="{430E3F5B-FDC4-4621-90FB-7636B8D447C2}" type="pres">
      <dgm:prSet presAssocID="{DDA86EFC-F3E9-4672-B741-9B4CA8214D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81E28A7-0B67-4C7C-9DE0-4875E9C39B0B}" type="pres">
      <dgm:prSet presAssocID="{DDA86EFC-F3E9-4672-B741-9B4CA8214DC2}" presName="spaceRect" presStyleCnt="0"/>
      <dgm:spPr/>
    </dgm:pt>
    <dgm:pt modelId="{95188D8E-466F-4060-A8ED-D2EEFC0ADD6E}" type="pres">
      <dgm:prSet presAssocID="{DDA86EFC-F3E9-4672-B741-9B4CA8214DC2}" presName="textRect" presStyleLbl="revTx" presStyleIdx="0" presStyleCnt="4">
        <dgm:presLayoutVars>
          <dgm:chMax val="1"/>
          <dgm:chPref val="1"/>
        </dgm:presLayoutVars>
      </dgm:prSet>
      <dgm:spPr/>
    </dgm:pt>
    <dgm:pt modelId="{BF772005-E696-4EDD-B5A4-DA7AAAD74F51}" type="pres">
      <dgm:prSet presAssocID="{BF9270BD-698F-4A98-A55A-F4A4E31DAC8B}" presName="sibTrans" presStyleLbl="sibTrans2D1" presStyleIdx="0" presStyleCnt="0"/>
      <dgm:spPr/>
    </dgm:pt>
    <dgm:pt modelId="{6F200AB0-A0F4-4480-8D42-49DE3BABEC96}" type="pres">
      <dgm:prSet presAssocID="{AF88CDCD-D40C-4252-9747-9AE4E825857D}" presName="compNode" presStyleCnt="0"/>
      <dgm:spPr/>
    </dgm:pt>
    <dgm:pt modelId="{B793DDF2-A4D4-4858-88C1-007A000BF97C}" type="pres">
      <dgm:prSet presAssocID="{AF88CDCD-D40C-4252-9747-9AE4E825857D}" presName="iconBgRect" presStyleLbl="bgShp" presStyleIdx="1" presStyleCnt="4"/>
      <dgm:spPr/>
    </dgm:pt>
    <dgm:pt modelId="{FC90E81F-70ED-4E71-9A79-E9EE4EC7604A}" type="pres">
      <dgm:prSet presAssocID="{AF88CDCD-D40C-4252-9747-9AE4E82585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D1D03499-8160-411B-8DC2-D146C442BBED}" type="pres">
      <dgm:prSet presAssocID="{AF88CDCD-D40C-4252-9747-9AE4E825857D}" presName="spaceRect" presStyleCnt="0"/>
      <dgm:spPr/>
    </dgm:pt>
    <dgm:pt modelId="{07803C04-BDB3-4050-8BBD-7EF1E04430E4}" type="pres">
      <dgm:prSet presAssocID="{AF88CDCD-D40C-4252-9747-9AE4E825857D}" presName="textRect" presStyleLbl="revTx" presStyleIdx="1" presStyleCnt="4">
        <dgm:presLayoutVars>
          <dgm:chMax val="1"/>
          <dgm:chPref val="1"/>
        </dgm:presLayoutVars>
      </dgm:prSet>
      <dgm:spPr/>
    </dgm:pt>
    <dgm:pt modelId="{41692807-DB44-4991-910F-3097A40AADB0}" type="pres">
      <dgm:prSet presAssocID="{59A3CC5B-B326-4B7A-99EF-5F77B48BD755}" presName="sibTrans" presStyleLbl="sibTrans2D1" presStyleIdx="0" presStyleCnt="0"/>
      <dgm:spPr/>
    </dgm:pt>
    <dgm:pt modelId="{002E74E2-D018-4E33-B6A1-2EB150D55EE9}" type="pres">
      <dgm:prSet presAssocID="{4C00D744-D7D5-4BAB-8E87-8ECBF76F18E9}" presName="compNode" presStyleCnt="0"/>
      <dgm:spPr/>
    </dgm:pt>
    <dgm:pt modelId="{A0FCBB7D-6AB8-4FF3-BE44-A4FF63EE4888}" type="pres">
      <dgm:prSet presAssocID="{4C00D744-D7D5-4BAB-8E87-8ECBF76F18E9}" presName="iconBgRect" presStyleLbl="bgShp" presStyleIdx="2" presStyleCnt="4"/>
      <dgm:spPr/>
    </dgm:pt>
    <dgm:pt modelId="{D3257CE7-1A23-4FB2-8ABD-FF9179432618}" type="pres">
      <dgm:prSet presAssocID="{4C00D744-D7D5-4BAB-8E87-8ECBF76F18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B712822-F0DD-4F7D-B0CA-A536CD9B570F}" type="pres">
      <dgm:prSet presAssocID="{4C00D744-D7D5-4BAB-8E87-8ECBF76F18E9}" presName="spaceRect" presStyleCnt="0"/>
      <dgm:spPr/>
    </dgm:pt>
    <dgm:pt modelId="{C7007E31-AEA2-4094-AAE4-F4A58C8DE755}" type="pres">
      <dgm:prSet presAssocID="{4C00D744-D7D5-4BAB-8E87-8ECBF76F18E9}" presName="textRect" presStyleLbl="revTx" presStyleIdx="2" presStyleCnt="4">
        <dgm:presLayoutVars>
          <dgm:chMax val="1"/>
          <dgm:chPref val="1"/>
        </dgm:presLayoutVars>
      </dgm:prSet>
      <dgm:spPr/>
    </dgm:pt>
    <dgm:pt modelId="{9F7EADB9-1548-4D10-A819-8D125E4ADB05}" type="pres">
      <dgm:prSet presAssocID="{5699842C-9D20-42A0-8902-E2364BF88F22}" presName="sibTrans" presStyleLbl="sibTrans2D1" presStyleIdx="0" presStyleCnt="0"/>
      <dgm:spPr/>
    </dgm:pt>
    <dgm:pt modelId="{0341F64F-A194-4A1B-BD26-85EA19661B6D}" type="pres">
      <dgm:prSet presAssocID="{F9233662-06AE-4894-83F6-D5BB762C55D0}" presName="compNode" presStyleCnt="0"/>
      <dgm:spPr/>
    </dgm:pt>
    <dgm:pt modelId="{2465E7C5-9037-412B-B123-B89C331B9CD4}" type="pres">
      <dgm:prSet presAssocID="{F9233662-06AE-4894-83F6-D5BB762C55D0}" presName="iconBgRect" presStyleLbl="bgShp" presStyleIdx="3" presStyleCnt="4"/>
      <dgm:spPr/>
    </dgm:pt>
    <dgm:pt modelId="{475A3C4F-E601-4D87-9F0F-7F6BF5ED467E}" type="pres">
      <dgm:prSet presAssocID="{F9233662-06AE-4894-83F6-D5BB762C55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 with solid fill"/>
        </a:ext>
      </dgm:extLst>
    </dgm:pt>
    <dgm:pt modelId="{CA7383CA-C292-4EDA-9767-ACF307E95A59}" type="pres">
      <dgm:prSet presAssocID="{F9233662-06AE-4894-83F6-D5BB762C55D0}" presName="spaceRect" presStyleCnt="0"/>
      <dgm:spPr/>
    </dgm:pt>
    <dgm:pt modelId="{33BE7932-EC76-4DAF-9E69-356F94ED0753}" type="pres">
      <dgm:prSet presAssocID="{F9233662-06AE-4894-83F6-D5BB762C55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946B4C-BB00-42C5-9E4B-4EFD4D9E5E07}" type="presOf" srcId="{DDA86EFC-F3E9-4672-B741-9B4CA8214DC2}" destId="{95188D8E-466F-4060-A8ED-D2EEFC0ADD6E}" srcOrd="0" destOrd="0" presId="urn:microsoft.com/office/officeart/2018/2/layout/IconCircleList"/>
    <dgm:cxn modelId="{999CFE5A-D829-469F-A045-FD855D88A6A3}" srcId="{6201CEAF-A7F9-4B0F-8D3B-44EE54DC41E5}" destId="{F9233662-06AE-4894-83F6-D5BB762C55D0}" srcOrd="3" destOrd="0" parTransId="{B8D93FBB-3B8E-4577-AF47-79BCD7B0019C}" sibTransId="{6135297C-DFC6-4D48-B3B1-D316DD6E757B}"/>
    <dgm:cxn modelId="{537DE662-6DAE-4F64-83FF-C60BBD19D12E}" srcId="{6201CEAF-A7F9-4B0F-8D3B-44EE54DC41E5}" destId="{DDA86EFC-F3E9-4672-B741-9B4CA8214DC2}" srcOrd="0" destOrd="0" parTransId="{6D732558-BB5E-4CB2-9887-872F9A229A1A}" sibTransId="{BF9270BD-698F-4A98-A55A-F4A4E31DAC8B}"/>
    <dgm:cxn modelId="{3E7C826D-94A6-4BF7-9A50-C8E974DFF2D7}" type="presOf" srcId="{6201CEAF-A7F9-4B0F-8D3B-44EE54DC41E5}" destId="{2F688FFF-B48B-49E0-9314-66EAAA47A28C}" srcOrd="0" destOrd="0" presId="urn:microsoft.com/office/officeart/2018/2/layout/IconCircleList"/>
    <dgm:cxn modelId="{548EA76D-0C13-47C2-959B-EB650B726346}" type="presOf" srcId="{BF9270BD-698F-4A98-A55A-F4A4E31DAC8B}" destId="{BF772005-E696-4EDD-B5A4-DA7AAAD74F51}" srcOrd="0" destOrd="0" presId="urn:microsoft.com/office/officeart/2018/2/layout/IconCircleList"/>
    <dgm:cxn modelId="{6D89F377-B86B-480F-A563-DCB60C79027E}" type="presOf" srcId="{F9233662-06AE-4894-83F6-D5BB762C55D0}" destId="{33BE7932-EC76-4DAF-9E69-356F94ED0753}" srcOrd="0" destOrd="0" presId="urn:microsoft.com/office/officeart/2018/2/layout/IconCircleList"/>
    <dgm:cxn modelId="{93692C83-1A5F-4D8F-998D-FE0D3C4ABD5B}" type="presOf" srcId="{5699842C-9D20-42A0-8902-E2364BF88F22}" destId="{9F7EADB9-1548-4D10-A819-8D125E4ADB05}" srcOrd="0" destOrd="0" presId="urn:microsoft.com/office/officeart/2018/2/layout/IconCircleList"/>
    <dgm:cxn modelId="{CEDC80A8-4D8A-4042-8C69-3BC668A537C5}" type="presOf" srcId="{AF88CDCD-D40C-4252-9747-9AE4E825857D}" destId="{07803C04-BDB3-4050-8BBD-7EF1E04430E4}" srcOrd="0" destOrd="0" presId="urn:microsoft.com/office/officeart/2018/2/layout/IconCircleList"/>
    <dgm:cxn modelId="{A9396BC6-4328-4CE9-91D4-261A8B1059D6}" srcId="{6201CEAF-A7F9-4B0F-8D3B-44EE54DC41E5}" destId="{4C00D744-D7D5-4BAB-8E87-8ECBF76F18E9}" srcOrd="2" destOrd="0" parTransId="{DBBA6692-862D-4037-8BC2-A33F657B2EA2}" sibTransId="{5699842C-9D20-42A0-8902-E2364BF88F22}"/>
    <dgm:cxn modelId="{722810D2-9222-4F2E-A81B-39DEDA339050}" type="presOf" srcId="{59A3CC5B-B326-4B7A-99EF-5F77B48BD755}" destId="{41692807-DB44-4991-910F-3097A40AADB0}" srcOrd="0" destOrd="0" presId="urn:microsoft.com/office/officeart/2018/2/layout/IconCircleList"/>
    <dgm:cxn modelId="{4E8F23D5-BEC1-498B-B674-B13C8D452DBD}" type="presOf" srcId="{4C00D744-D7D5-4BAB-8E87-8ECBF76F18E9}" destId="{C7007E31-AEA2-4094-AAE4-F4A58C8DE755}" srcOrd="0" destOrd="0" presId="urn:microsoft.com/office/officeart/2018/2/layout/IconCircleList"/>
    <dgm:cxn modelId="{87F3E5F0-F89F-4EC4-9064-946C52B1A899}" srcId="{6201CEAF-A7F9-4B0F-8D3B-44EE54DC41E5}" destId="{AF88CDCD-D40C-4252-9747-9AE4E825857D}" srcOrd="1" destOrd="0" parTransId="{E5203C3F-CA01-47C3-9324-0C30EA34FA9B}" sibTransId="{59A3CC5B-B326-4B7A-99EF-5F77B48BD755}"/>
    <dgm:cxn modelId="{44E43800-066A-44BF-8FF3-7A2EB58690D3}" type="presParOf" srcId="{2F688FFF-B48B-49E0-9314-66EAAA47A28C}" destId="{35745135-7D31-48FC-B762-EDC52B4F7D87}" srcOrd="0" destOrd="0" presId="urn:microsoft.com/office/officeart/2018/2/layout/IconCircleList"/>
    <dgm:cxn modelId="{CEF0FD4A-395F-479B-B9CB-D6B01A6ABBE5}" type="presParOf" srcId="{35745135-7D31-48FC-B762-EDC52B4F7D87}" destId="{4CE8F4F1-19DA-4AF0-94DF-26DF4C9B0A7D}" srcOrd="0" destOrd="0" presId="urn:microsoft.com/office/officeart/2018/2/layout/IconCircleList"/>
    <dgm:cxn modelId="{CF48BD0C-3E01-4801-B022-139547D1E910}" type="presParOf" srcId="{4CE8F4F1-19DA-4AF0-94DF-26DF4C9B0A7D}" destId="{8B44DA8A-794E-40AD-87AC-F9A15ADE19D3}" srcOrd="0" destOrd="0" presId="urn:microsoft.com/office/officeart/2018/2/layout/IconCircleList"/>
    <dgm:cxn modelId="{0DD5D2F0-402A-4534-9762-17DFA8988624}" type="presParOf" srcId="{4CE8F4F1-19DA-4AF0-94DF-26DF4C9B0A7D}" destId="{430E3F5B-FDC4-4621-90FB-7636B8D447C2}" srcOrd="1" destOrd="0" presId="urn:microsoft.com/office/officeart/2018/2/layout/IconCircleList"/>
    <dgm:cxn modelId="{4460C245-025F-46E5-BB8C-EB09C0B61C1E}" type="presParOf" srcId="{4CE8F4F1-19DA-4AF0-94DF-26DF4C9B0A7D}" destId="{481E28A7-0B67-4C7C-9DE0-4875E9C39B0B}" srcOrd="2" destOrd="0" presId="urn:microsoft.com/office/officeart/2018/2/layout/IconCircleList"/>
    <dgm:cxn modelId="{EC2138B5-A08F-4540-BBAC-19B4EAF836C4}" type="presParOf" srcId="{4CE8F4F1-19DA-4AF0-94DF-26DF4C9B0A7D}" destId="{95188D8E-466F-4060-A8ED-D2EEFC0ADD6E}" srcOrd="3" destOrd="0" presId="urn:microsoft.com/office/officeart/2018/2/layout/IconCircleList"/>
    <dgm:cxn modelId="{CCAB77B9-F2B1-4C47-8538-72CE752D8BFD}" type="presParOf" srcId="{35745135-7D31-48FC-B762-EDC52B4F7D87}" destId="{BF772005-E696-4EDD-B5A4-DA7AAAD74F51}" srcOrd="1" destOrd="0" presId="urn:microsoft.com/office/officeart/2018/2/layout/IconCircleList"/>
    <dgm:cxn modelId="{06672527-CCC4-4D7D-85A0-FBC11579C296}" type="presParOf" srcId="{35745135-7D31-48FC-B762-EDC52B4F7D87}" destId="{6F200AB0-A0F4-4480-8D42-49DE3BABEC96}" srcOrd="2" destOrd="0" presId="urn:microsoft.com/office/officeart/2018/2/layout/IconCircleList"/>
    <dgm:cxn modelId="{5AD83797-6B4F-4031-BD20-555249A3D04F}" type="presParOf" srcId="{6F200AB0-A0F4-4480-8D42-49DE3BABEC96}" destId="{B793DDF2-A4D4-4858-88C1-007A000BF97C}" srcOrd="0" destOrd="0" presId="urn:microsoft.com/office/officeart/2018/2/layout/IconCircleList"/>
    <dgm:cxn modelId="{A39D675C-D16F-4A19-A740-3B9176587E18}" type="presParOf" srcId="{6F200AB0-A0F4-4480-8D42-49DE3BABEC96}" destId="{FC90E81F-70ED-4E71-9A79-E9EE4EC7604A}" srcOrd="1" destOrd="0" presId="urn:microsoft.com/office/officeart/2018/2/layout/IconCircleList"/>
    <dgm:cxn modelId="{09180F48-FBF0-4099-81C3-DAA527208926}" type="presParOf" srcId="{6F200AB0-A0F4-4480-8D42-49DE3BABEC96}" destId="{D1D03499-8160-411B-8DC2-D146C442BBED}" srcOrd="2" destOrd="0" presId="urn:microsoft.com/office/officeart/2018/2/layout/IconCircleList"/>
    <dgm:cxn modelId="{B51EE893-F2D7-4F3E-AD60-C2B34DD6EE03}" type="presParOf" srcId="{6F200AB0-A0F4-4480-8D42-49DE3BABEC96}" destId="{07803C04-BDB3-4050-8BBD-7EF1E04430E4}" srcOrd="3" destOrd="0" presId="urn:microsoft.com/office/officeart/2018/2/layout/IconCircleList"/>
    <dgm:cxn modelId="{38FBBAA4-B43E-4B36-BD84-358D924A2669}" type="presParOf" srcId="{35745135-7D31-48FC-B762-EDC52B4F7D87}" destId="{41692807-DB44-4991-910F-3097A40AADB0}" srcOrd="3" destOrd="0" presId="urn:microsoft.com/office/officeart/2018/2/layout/IconCircleList"/>
    <dgm:cxn modelId="{367ECC99-5A37-4A33-8193-A32E3C559EE5}" type="presParOf" srcId="{35745135-7D31-48FC-B762-EDC52B4F7D87}" destId="{002E74E2-D018-4E33-B6A1-2EB150D55EE9}" srcOrd="4" destOrd="0" presId="urn:microsoft.com/office/officeart/2018/2/layout/IconCircleList"/>
    <dgm:cxn modelId="{A0A36C74-9526-4C5B-9EE4-A006C900AD7E}" type="presParOf" srcId="{002E74E2-D018-4E33-B6A1-2EB150D55EE9}" destId="{A0FCBB7D-6AB8-4FF3-BE44-A4FF63EE4888}" srcOrd="0" destOrd="0" presId="urn:microsoft.com/office/officeart/2018/2/layout/IconCircleList"/>
    <dgm:cxn modelId="{5D2B5D32-9BD3-456B-B0AF-E5E6781FA0BC}" type="presParOf" srcId="{002E74E2-D018-4E33-B6A1-2EB150D55EE9}" destId="{D3257CE7-1A23-4FB2-8ABD-FF9179432618}" srcOrd="1" destOrd="0" presId="urn:microsoft.com/office/officeart/2018/2/layout/IconCircleList"/>
    <dgm:cxn modelId="{7C5783FD-492B-4360-961C-12627D643720}" type="presParOf" srcId="{002E74E2-D018-4E33-B6A1-2EB150D55EE9}" destId="{7B712822-F0DD-4F7D-B0CA-A536CD9B570F}" srcOrd="2" destOrd="0" presId="urn:microsoft.com/office/officeart/2018/2/layout/IconCircleList"/>
    <dgm:cxn modelId="{2C6297FF-6B16-47E4-BD61-C715BFD5B265}" type="presParOf" srcId="{002E74E2-D018-4E33-B6A1-2EB150D55EE9}" destId="{C7007E31-AEA2-4094-AAE4-F4A58C8DE755}" srcOrd="3" destOrd="0" presId="urn:microsoft.com/office/officeart/2018/2/layout/IconCircleList"/>
    <dgm:cxn modelId="{0A49D37D-E6C7-4AB6-8FB0-1FAF4F37E5CB}" type="presParOf" srcId="{35745135-7D31-48FC-B762-EDC52B4F7D87}" destId="{9F7EADB9-1548-4D10-A819-8D125E4ADB05}" srcOrd="5" destOrd="0" presId="urn:microsoft.com/office/officeart/2018/2/layout/IconCircleList"/>
    <dgm:cxn modelId="{36D1710E-67D2-4750-A360-62D7C30D9C66}" type="presParOf" srcId="{35745135-7D31-48FC-B762-EDC52B4F7D87}" destId="{0341F64F-A194-4A1B-BD26-85EA19661B6D}" srcOrd="6" destOrd="0" presId="urn:microsoft.com/office/officeart/2018/2/layout/IconCircleList"/>
    <dgm:cxn modelId="{6DB5D10E-FF3A-4F13-BCFF-0E400B5064F7}" type="presParOf" srcId="{0341F64F-A194-4A1B-BD26-85EA19661B6D}" destId="{2465E7C5-9037-412B-B123-B89C331B9CD4}" srcOrd="0" destOrd="0" presId="urn:microsoft.com/office/officeart/2018/2/layout/IconCircleList"/>
    <dgm:cxn modelId="{BD326407-6E87-4E86-AAD5-2234A0699CC3}" type="presParOf" srcId="{0341F64F-A194-4A1B-BD26-85EA19661B6D}" destId="{475A3C4F-E601-4D87-9F0F-7F6BF5ED467E}" srcOrd="1" destOrd="0" presId="urn:microsoft.com/office/officeart/2018/2/layout/IconCircleList"/>
    <dgm:cxn modelId="{31546AA7-DE31-40A5-A224-07997820F0A9}" type="presParOf" srcId="{0341F64F-A194-4A1B-BD26-85EA19661B6D}" destId="{CA7383CA-C292-4EDA-9767-ACF307E95A59}" srcOrd="2" destOrd="0" presId="urn:microsoft.com/office/officeart/2018/2/layout/IconCircleList"/>
    <dgm:cxn modelId="{9915033C-5E64-4D44-8712-BB1A9CD6EDD7}" type="presParOf" srcId="{0341F64F-A194-4A1B-BD26-85EA19661B6D}" destId="{33BE7932-EC76-4DAF-9E69-356F94ED07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B8D51-1B9E-4BF7-B1CD-EA7C7FDC1F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A746A-A049-42CA-BCC3-8546629373CE}">
      <dgm:prSet/>
      <dgm:spPr/>
      <dgm:t>
        <a:bodyPr/>
        <a:lstStyle/>
        <a:p>
          <a:r>
            <a:rPr lang="en-US" b="1" i="0" dirty="0"/>
            <a:t>Designed for Clustered Data</a:t>
          </a:r>
          <a:endParaRPr lang="en-US" dirty="0"/>
        </a:p>
      </dgm:t>
    </dgm:pt>
    <dgm:pt modelId="{52A09F2D-BE3E-44A0-8832-8DEF8BA52419}" type="parTrans" cxnId="{58967828-179D-4AFB-9778-8270595EF245}">
      <dgm:prSet/>
      <dgm:spPr/>
      <dgm:t>
        <a:bodyPr/>
        <a:lstStyle/>
        <a:p>
          <a:endParaRPr lang="en-US"/>
        </a:p>
      </dgm:t>
    </dgm:pt>
    <dgm:pt modelId="{1E6391C9-CEDC-4372-A556-E5BE3049D97C}" type="sibTrans" cxnId="{58967828-179D-4AFB-9778-8270595EF245}">
      <dgm:prSet/>
      <dgm:spPr/>
      <dgm:t>
        <a:bodyPr/>
        <a:lstStyle/>
        <a:p>
          <a:endParaRPr lang="en-US"/>
        </a:p>
      </dgm:t>
    </dgm:pt>
    <dgm:pt modelId="{29E3DC96-4ED5-401B-A569-3E0CF41920DF}">
      <dgm:prSet/>
      <dgm:spPr/>
      <dgm:t>
        <a:bodyPr/>
        <a:lstStyle/>
        <a:p>
          <a:r>
            <a:rPr lang="en-US" b="1" i="0" dirty="0"/>
            <a:t>Accounts for Group Similarities</a:t>
          </a:r>
          <a:endParaRPr lang="en-US" dirty="0"/>
        </a:p>
      </dgm:t>
    </dgm:pt>
    <dgm:pt modelId="{6A252340-5852-4EEA-AED0-DADB81916D79}" type="parTrans" cxnId="{EE06F9C0-52F6-45F1-BEA8-2831AC2E1C72}">
      <dgm:prSet/>
      <dgm:spPr/>
      <dgm:t>
        <a:bodyPr/>
        <a:lstStyle/>
        <a:p>
          <a:endParaRPr lang="en-US"/>
        </a:p>
      </dgm:t>
    </dgm:pt>
    <dgm:pt modelId="{74CE5096-7154-409C-8789-EAD19CFD0EC9}" type="sibTrans" cxnId="{EE06F9C0-52F6-45F1-BEA8-2831AC2E1C72}">
      <dgm:prSet/>
      <dgm:spPr/>
      <dgm:t>
        <a:bodyPr/>
        <a:lstStyle/>
        <a:p>
          <a:endParaRPr lang="en-US"/>
        </a:p>
      </dgm:t>
    </dgm:pt>
    <dgm:pt modelId="{5D9C83AB-D60A-4AED-9D88-62628F64119D}">
      <dgm:prSet/>
      <dgm:spPr/>
      <dgm:t>
        <a:bodyPr/>
        <a:lstStyle/>
        <a:p>
          <a:r>
            <a:rPr lang="en-US" b="1" i="0" dirty="0"/>
            <a:t>Analyzed Multi-Level Influences and Variation</a:t>
          </a:r>
          <a:endParaRPr lang="en-US" dirty="0"/>
        </a:p>
      </dgm:t>
    </dgm:pt>
    <dgm:pt modelId="{42CF990C-D978-453B-B446-CDCCCCB70A02}" type="parTrans" cxnId="{E94A14C0-A21E-4B62-BF90-F5F7A78937AC}">
      <dgm:prSet/>
      <dgm:spPr/>
      <dgm:t>
        <a:bodyPr/>
        <a:lstStyle/>
        <a:p>
          <a:endParaRPr lang="en-US"/>
        </a:p>
      </dgm:t>
    </dgm:pt>
    <dgm:pt modelId="{0DA6DE6F-922C-417B-BA31-09A53C77913F}" type="sibTrans" cxnId="{E94A14C0-A21E-4B62-BF90-F5F7A78937AC}">
      <dgm:prSet/>
      <dgm:spPr/>
      <dgm:t>
        <a:bodyPr/>
        <a:lstStyle/>
        <a:p>
          <a:endParaRPr lang="en-US"/>
        </a:p>
      </dgm:t>
    </dgm:pt>
    <dgm:pt modelId="{33645406-A1A2-124E-8A8C-260EE283C963}">
      <dgm:prSet/>
      <dgm:spPr/>
      <dgm:t>
        <a:bodyPr/>
        <a:lstStyle/>
        <a:p>
          <a:r>
            <a:rPr lang="en-US" b="1" dirty="0"/>
            <a:t>Novel Approach</a:t>
          </a:r>
        </a:p>
      </dgm:t>
    </dgm:pt>
    <dgm:pt modelId="{3B0A5045-ABB5-234C-9E37-E04FE736E066}" type="parTrans" cxnId="{EF7EC49A-E908-B645-9D53-EA7A2BFC47E7}">
      <dgm:prSet/>
      <dgm:spPr/>
      <dgm:t>
        <a:bodyPr/>
        <a:lstStyle/>
        <a:p>
          <a:endParaRPr lang="en-US"/>
        </a:p>
      </dgm:t>
    </dgm:pt>
    <dgm:pt modelId="{F89094C5-C014-C348-B17A-810A971C1C4E}" type="sibTrans" cxnId="{EF7EC49A-E908-B645-9D53-EA7A2BFC47E7}">
      <dgm:prSet/>
      <dgm:spPr/>
      <dgm:t>
        <a:bodyPr/>
        <a:lstStyle/>
        <a:p>
          <a:endParaRPr lang="en-US"/>
        </a:p>
      </dgm:t>
    </dgm:pt>
    <dgm:pt modelId="{041F9619-9804-1441-93D8-43DE2367222F}" type="pres">
      <dgm:prSet presAssocID="{861B8D51-1B9E-4BF7-B1CD-EA7C7FDC1F19}" presName="linear" presStyleCnt="0">
        <dgm:presLayoutVars>
          <dgm:animLvl val="lvl"/>
          <dgm:resizeHandles val="exact"/>
        </dgm:presLayoutVars>
      </dgm:prSet>
      <dgm:spPr/>
    </dgm:pt>
    <dgm:pt modelId="{ACC0A550-5822-2841-B2B8-87BAAD1AD65B}" type="pres">
      <dgm:prSet presAssocID="{2C7A746A-A049-42CA-BCC3-8546629373CE}" presName="parentText" presStyleLbl="node1" presStyleIdx="0" presStyleCnt="4" custLinFactY="-39773" custLinFactNeighborY="-100000">
        <dgm:presLayoutVars>
          <dgm:chMax val="0"/>
          <dgm:bulletEnabled val="1"/>
        </dgm:presLayoutVars>
      </dgm:prSet>
      <dgm:spPr/>
    </dgm:pt>
    <dgm:pt modelId="{97B4ED2C-79F9-7D4B-A51A-63638F5FF5A0}" type="pres">
      <dgm:prSet presAssocID="{1E6391C9-CEDC-4372-A556-E5BE3049D97C}" presName="spacer" presStyleCnt="0"/>
      <dgm:spPr/>
    </dgm:pt>
    <dgm:pt modelId="{548453C3-C412-BC4F-807F-E4B0C4A6ACA1}" type="pres">
      <dgm:prSet presAssocID="{29E3DC96-4ED5-401B-A569-3E0CF41920DF}" presName="parentText" presStyleLbl="node1" presStyleIdx="1" presStyleCnt="4" custLinFactY="-15164" custLinFactNeighborX="229" custLinFactNeighborY="-100000">
        <dgm:presLayoutVars>
          <dgm:chMax val="0"/>
          <dgm:bulletEnabled val="1"/>
        </dgm:presLayoutVars>
      </dgm:prSet>
      <dgm:spPr/>
    </dgm:pt>
    <dgm:pt modelId="{60356ADC-F082-9941-A0E1-EC714030D99B}" type="pres">
      <dgm:prSet presAssocID="{74CE5096-7154-409C-8789-EAD19CFD0EC9}" presName="spacer" presStyleCnt="0"/>
      <dgm:spPr/>
    </dgm:pt>
    <dgm:pt modelId="{1DE6DF79-39FF-F14C-A7C7-A18B4EF4E90D}" type="pres">
      <dgm:prSet presAssocID="{5D9C83AB-D60A-4AED-9D88-62628F64119D}" presName="parentText" presStyleLbl="node1" presStyleIdx="2" presStyleCnt="4" custLinFactNeighborY="-9790">
        <dgm:presLayoutVars>
          <dgm:chMax val="0"/>
          <dgm:bulletEnabled val="1"/>
        </dgm:presLayoutVars>
      </dgm:prSet>
      <dgm:spPr/>
    </dgm:pt>
    <dgm:pt modelId="{ED064DD1-7FB1-2D42-88D0-C31237FFD4BE}" type="pres">
      <dgm:prSet presAssocID="{0DA6DE6F-922C-417B-BA31-09A53C77913F}" presName="spacer" presStyleCnt="0"/>
      <dgm:spPr/>
    </dgm:pt>
    <dgm:pt modelId="{352151B8-7A95-1B47-B799-6CF18483085A}" type="pres">
      <dgm:prSet presAssocID="{33645406-A1A2-124E-8A8C-260EE283C963}" presName="parentText" presStyleLbl="node1" presStyleIdx="3" presStyleCnt="4" custLinFactY="10210" custLinFactNeighborY="100000">
        <dgm:presLayoutVars>
          <dgm:chMax val="0"/>
          <dgm:bulletEnabled val="1"/>
        </dgm:presLayoutVars>
      </dgm:prSet>
      <dgm:spPr/>
    </dgm:pt>
  </dgm:ptLst>
  <dgm:cxnLst>
    <dgm:cxn modelId="{69178518-6BF1-5945-AF73-BD0B4BCD7E97}" type="presOf" srcId="{29E3DC96-4ED5-401B-A569-3E0CF41920DF}" destId="{548453C3-C412-BC4F-807F-E4B0C4A6ACA1}" srcOrd="0" destOrd="0" presId="urn:microsoft.com/office/officeart/2005/8/layout/vList2"/>
    <dgm:cxn modelId="{58967828-179D-4AFB-9778-8270595EF245}" srcId="{861B8D51-1B9E-4BF7-B1CD-EA7C7FDC1F19}" destId="{2C7A746A-A049-42CA-BCC3-8546629373CE}" srcOrd="0" destOrd="0" parTransId="{52A09F2D-BE3E-44A0-8832-8DEF8BA52419}" sibTransId="{1E6391C9-CEDC-4372-A556-E5BE3049D97C}"/>
    <dgm:cxn modelId="{7514E03A-3D62-6640-A695-02394A364A8E}" type="presOf" srcId="{5D9C83AB-D60A-4AED-9D88-62628F64119D}" destId="{1DE6DF79-39FF-F14C-A7C7-A18B4EF4E90D}" srcOrd="0" destOrd="0" presId="urn:microsoft.com/office/officeart/2005/8/layout/vList2"/>
    <dgm:cxn modelId="{DE124B4D-D626-AF46-BD6D-26624677F94E}" type="presOf" srcId="{33645406-A1A2-124E-8A8C-260EE283C963}" destId="{352151B8-7A95-1B47-B799-6CF18483085A}" srcOrd="0" destOrd="0" presId="urn:microsoft.com/office/officeart/2005/8/layout/vList2"/>
    <dgm:cxn modelId="{907D438F-D174-8846-B446-49894BE90FFF}" type="presOf" srcId="{861B8D51-1B9E-4BF7-B1CD-EA7C7FDC1F19}" destId="{041F9619-9804-1441-93D8-43DE2367222F}" srcOrd="0" destOrd="0" presId="urn:microsoft.com/office/officeart/2005/8/layout/vList2"/>
    <dgm:cxn modelId="{EF7EC49A-E908-B645-9D53-EA7A2BFC47E7}" srcId="{861B8D51-1B9E-4BF7-B1CD-EA7C7FDC1F19}" destId="{33645406-A1A2-124E-8A8C-260EE283C963}" srcOrd="3" destOrd="0" parTransId="{3B0A5045-ABB5-234C-9E37-E04FE736E066}" sibTransId="{F89094C5-C014-C348-B17A-810A971C1C4E}"/>
    <dgm:cxn modelId="{EFF71D9D-724C-844D-BA3D-C7B77EFF8AAB}" type="presOf" srcId="{2C7A746A-A049-42CA-BCC3-8546629373CE}" destId="{ACC0A550-5822-2841-B2B8-87BAAD1AD65B}" srcOrd="0" destOrd="0" presId="urn:microsoft.com/office/officeart/2005/8/layout/vList2"/>
    <dgm:cxn modelId="{E94A14C0-A21E-4B62-BF90-F5F7A78937AC}" srcId="{861B8D51-1B9E-4BF7-B1CD-EA7C7FDC1F19}" destId="{5D9C83AB-D60A-4AED-9D88-62628F64119D}" srcOrd="2" destOrd="0" parTransId="{42CF990C-D978-453B-B446-CDCCCCB70A02}" sibTransId="{0DA6DE6F-922C-417B-BA31-09A53C77913F}"/>
    <dgm:cxn modelId="{EE06F9C0-52F6-45F1-BEA8-2831AC2E1C72}" srcId="{861B8D51-1B9E-4BF7-B1CD-EA7C7FDC1F19}" destId="{29E3DC96-4ED5-401B-A569-3E0CF41920DF}" srcOrd="1" destOrd="0" parTransId="{6A252340-5852-4EEA-AED0-DADB81916D79}" sibTransId="{74CE5096-7154-409C-8789-EAD19CFD0EC9}"/>
    <dgm:cxn modelId="{7F9E58C3-1031-6E4C-8C2B-E93B49F13417}" type="presParOf" srcId="{041F9619-9804-1441-93D8-43DE2367222F}" destId="{ACC0A550-5822-2841-B2B8-87BAAD1AD65B}" srcOrd="0" destOrd="0" presId="urn:microsoft.com/office/officeart/2005/8/layout/vList2"/>
    <dgm:cxn modelId="{FFD8B80A-F9ED-5F45-A6C5-55BDC5BE88BC}" type="presParOf" srcId="{041F9619-9804-1441-93D8-43DE2367222F}" destId="{97B4ED2C-79F9-7D4B-A51A-63638F5FF5A0}" srcOrd="1" destOrd="0" presId="urn:microsoft.com/office/officeart/2005/8/layout/vList2"/>
    <dgm:cxn modelId="{5086EF0E-3A56-D047-93E7-9EA34BD61778}" type="presParOf" srcId="{041F9619-9804-1441-93D8-43DE2367222F}" destId="{548453C3-C412-BC4F-807F-E4B0C4A6ACA1}" srcOrd="2" destOrd="0" presId="urn:microsoft.com/office/officeart/2005/8/layout/vList2"/>
    <dgm:cxn modelId="{B990283C-9C46-2A40-A1ED-8ECD039D5755}" type="presParOf" srcId="{041F9619-9804-1441-93D8-43DE2367222F}" destId="{60356ADC-F082-9941-A0E1-EC714030D99B}" srcOrd="3" destOrd="0" presId="urn:microsoft.com/office/officeart/2005/8/layout/vList2"/>
    <dgm:cxn modelId="{BE5AABF4-BF7B-804A-8B64-52895AB1607E}" type="presParOf" srcId="{041F9619-9804-1441-93D8-43DE2367222F}" destId="{1DE6DF79-39FF-F14C-A7C7-A18B4EF4E90D}" srcOrd="4" destOrd="0" presId="urn:microsoft.com/office/officeart/2005/8/layout/vList2"/>
    <dgm:cxn modelId="{9F3AC9E8-5283-AF4F-8308-8E3F787876BD}" type="presParOf" srcId="{041F9619-9804-1441-93D8-43DE2367222F}" destId="{ED064DD1-7FB1-2D42-88D0-C31237FFD4BE}" srcOrd="5" destOrd="0" presId="urn:microsoft.com/office/officeart/2005/8/layout/vList2"/>
    <dgm:cxn modelId="{51BC636A-0A12-6E4E-8898-2B7E2FA4E0CE}" type="presParOf" srcId="{041F9619-9804-1441-93D8-43DE2367222F}" destId="{352151B8-7A95-1B47-B799-6CF18483085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0B8EFA-92FD-45B1-8A96-D0CC3F7B741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75BAC0-08AB-47DB-B78A-66595A7DCB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Target variable: sign-log transformation of Scope 3 emissions</a:t>
          </a:r>
        </a:p>
      </dgm:t>
    </dgm:pt>
    <dgm:pt modelId="{B7232769-FAF0-4160-8AA3-673438AA9F14}" type="parTrans" cxnId="{EFC7C87C-5B39-466B-9628-C9066CF7F91F}">
      <dgm:prSet/>
      <dgm:spPr/>
      <dgm:t>
        <a:bodyPr/>
        <a:lstStyle/>
        <a:p>
          <a:endParaRPr lang="en-US"/>
        </a:p>
      </dgm:t>
    </dgm:pt>
    <dgm:pt modelId="{71B1BEB1-8E87-4AF2-A701-70384795C68A}" type="sibTrans" cxnId="{EFC7C87C-5B39-466B-9628-C9066CF7F91F}">
      <dgm:prSet/>
      <dgm:spPr/>
      <dgm:t>
        <a:bodyPr/>
        <a:lstStyle/>
        <a:p>
          <a:endParaRPr lang="en-US"/>
        </a:p>
      </dgm:t>
    </dgm:pt>
    <dgm:pt modelId="{B5E7DC9B-09D0-4F29-9E83-2B42FD7140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Financial predictors and Scope 1&amp;2 emissions are sign-log transformed to normalize, address skew and stabilize model fit</a:t>
          </a:r>
        </a:p>
      </dgm:t>
    </dgm:pt>
    <dgm:pt modelId="{EBFE3966-EA5B-40E1-A264-207569B2250C}" type="parTrans" cxnId="{08CA3D5F-D90E-4385-B56A-575A8036C08B}">
      <dgm:prSet/>
      <dgm:spPr/>
      <dgm:t>
        <a:bodyPr/>
        <a:lstStyle/>
        <a:p>
          <a:endParaRPr lang="en-US"/>
        </a:p>
      </dgm:t>
    </dgm:pt>
    <dgm:pt modelId="{EEABA310-F880-4060-9B8A-53FB7235FBD0}" type="sibTrans" cxnId="{08CA3D5F-D90E-4385-B56A-575A8036C08B}">
      <dgm:prSet/>
      <dgm:spPr/>
      <dgm:t>
        <a:bodyPr/>
        <a:lstStyle/>
        <a:p>
          <a:endParaRPr lang="en-US"/>
        </a:p>
      </dgm:t>
    </dgm:pt>
    <dgm:pt modelId="{E344CF0D-6743-46C5-893F-78ABF8DB57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Categorical</a:t>
          </a:r>
          <a:r>
            <a:rPr lang="en-US" baseline="0" dirty="0"/>
            <a:t> fixed effects for country and primary activity, and year included.</a:t>
          </a:r>
          <a:endParaRPr lang="en-US" dirty="0"/>
        </a:p>
      </dgm:t>
    </dgm:pt>
    <dgm:pt modelId="{61967E6F-CA05-45EB-901A-AB678B66AA9F}" type="parTrans" cxnId="{8748F3BB-F135-4DA4-971E-3A92D0336556}">
      <dgm:prSet/>
      <dgm:spPr/>
      <dgm:t>
        <a:bodyPr/>
        <a:lstStyle/>
        <a:p>
          <a:endParaRPr lang="en-US"/>
        </a:p>
      </dgm:t>
    </dgm:pt>
    <dgm:pt modelId="{6C155E7A-3853-44A1-A175-1837915A8B4B}" type="sibTrans" cxnId="{8748F3BB-F135-4DA4-971E-3A92D0336556}">
      <dgm:prSet/>
      <dgm:spPr/>
      <dgm:t>
        <a:bodyPr/>
        <a:lstStyle/>
        <a:p>
          <a:endParaRPr lang="en-US"/>
        </a:p>
      </dgm:t>
    </dgm:pt>
    <dgm:pt modelId="{EB92B67A-86BC-479F-B36B-A98F06563856}" type="pres">
      <dgm:prSet presAssocID="{460B8EFA-92FD-45B1-8A96-D0CC3F7B7416}" presName="root" presStyleCnt="0">
        <dgm:presLayoutVars>
          <dgm:dir/>
          <dgm:resizeHandles val="exact"/>
        </dgm:presLayoutVars>
      </dgm:prSet>
      <dgm:spPr/>
    </dgm:pt>
    <dgm:pt modelId="{F0C0D46E-5324-4630-91E1-3B8E1C00C284}" type="pres">
      <dgm:prSet presAssocID="{3375BAC0-08AB-47DB-B78A-66595A7DCB2D}" presName="compNode" presStyleCnt="0"/>
      <dgm:spPr/>
    </dgm:pt>
    <dgm:pt modelId="{44541737-E645-4125-AF87-E5AE010C6F20}" type="pres">
      <dgm:prSet presAssocID="{3375BAC0-08AB-47DB-B78A-66595A7DCB2D}" presName="bgRect" presStyleLbl="bgShp" presStyleIdx="0" presStyleCnt="3"/>
      <dgm:spPr/>
    </dgm:pt>
    <dgm:pt modelId="{106239E6-1838-4EC5-932B-7EA234E6E357}" type="pres">
      <dgm:prSet presAssocID="{3375BAC0-08AB-47DB-B78A-66595A7DCB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5A5E55-4938-4C46-9CAB-F00107F6035A}" type="pres">
      <dgm:prSet presAssocID="{3375BAC0-08AB-47DB-B78A-66595A7DCB2D}" presName="spaceRect" presStyleCnt="0"/>
      <dgm:spPr/>
    </dgm:pt>
    <dgm:pt modelId="{E68F8FB7-DA39-49D2-8F74-C9A28E27D3CE}" type="pres">
      <dgm:prSet presAssocID="{3375BAC0-08AB-47DB-B78A-66595A7DCB2D}" presName="parTx" presStyleLbl="revTx" presStyleIdx="0" presStyleCnt="3">
        <dgm:presLayoutVars>
          <dgm:chMax val="0"/>
          <dgm:chPref val="0"/>
        </dgm:presLayoutVars>
      </dgm:prSet>
      <dgm:spPr/>
    </dgm:pt>
    <dgm:pt modelId="{60B66FE9-BF81-489E-AB1B-CBF301E90E00}" type="pres">
      <dgm:prSet presAssocID="{71B1BEB1-8E87-4AF2-A701-70384795C68A}" presName="sibTrans" presStyleCnt="0"/>
      <dgm:spPr/>
    </dgm:pt>
    <dgm:pt modelId="{BF26D21E-ACEC-4252-AAA9-3C5FF8CEFBFC}" type="pres">
      <dgm:prSet presAssocID="{B5E7DC9B-09D0-4F29-9E83-2B42FD714054}" presName="compNode" presStyleCnt="0"/>
      <dgm:spPr/>
    </dgm:pt>
    <dgm:pt modelId="{8ADDAE8F-973D-49D6-BFDC-1882D5E7E3DA}" type="pres">
      <dgm:prSet presAssocID="{B5E7DC9B-09D0-4F29-9E83-2B42FD714054}" presName="bgRect" presStyleLbl="bgShp" presStyleIdx="1" presStyleCnt="3"/>
      <dgm:spPr/>
    </dgm:pt>
    <dgm:pt modelId="{968866A5-1D09-4483-9AA2-000452B8744C}" type="pres">
      <dgm:prSet presAssocID="{B5E7DC9B-09D0-4F29-9E83-2B42FD7140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643E3A1-F5B0-4C94-A8E0-7B9F4853C298}" type="pres">
      <dgm:prSet presAssocID="{B5E7DC9B-09D0-4F29-9E83-2B42FD714054}" presName="spaceRect" presStyleCnt="0"/>
      <dgm:spPr/>
    </dgm:pt>
    <dgm:pt modelId="{436ECD59-81D2-4916-8202-0C9AF95FA536}" type="pres">
      <dgm:prSet presAssocID="{B5E7DC9B-09D0-4F29-9E83-2B42FD714054}" presName="parTx" presStyleLbl="revTx" presStyleIdx="1" presStyleCnt="3">
        <dgm:presLayoutVars>
          <dgm:chMax val="0"/>
          <dgm:chPref val="0"/>
        </dgm:presLayoutVars>
      </dgm:prSet>
      <dgm:spPr/>
    </dgm:pt>
    <dgm:pt modelId="{63D32571-3C70-4B7B-81B4-702E44E2B2D9}" type="pres">
      <dgm:prSet presAssocID="{EEABA310-F880-4060-9B8A-53FB7235FBD0}" presName="sibTrans" presStyleCnt="0"/>
      <dgm:spPr/>
    </dgm:pt>
    <dgm:pt modelId="{6A16EEBF-F405-4742-A482-B741F65A8015}" type="pres">
      <dgm:prSet presAssocID="{E344CF0D-6743-46C5-893F-78ABF8DB578B}" presName="compNode" presStyleCnt="0"/>
      <dgm:spPr/>
    </dgm:pt>
    <dgm:pt modelId="{70E6BE04-9A0C-443E-948A-7148C689EB20}" type="pres">
      <dgm:prSet presAssocID="{E344CF0D-6743-46C5-893F-78ABF8DB578B}" presName="bgRect" presStyleLbl="bgShp" presStyleIdx="2" presStyleCnt="3"/>
      <dgm:spPr/>
    </dgm:pt>
    <dgm:pt modelId="{D8007BBD-0F34-4C43-B74C-A9534C515FE9}" type="pres">
      <dgm:prSet presAssocID="{E344CF0D-6743-46C5-893F-78ABF8DB57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3D2D932-BB95-406A-9BD5-5DD29958EBAC}" type="pres">
      <dgm:prSet presAssocID="{E344CF0D-6743-46C5-893F-78ABF8DB578B}" presName="spaceRect" presStyleCnt="0"/>
      <dgm:spPr/>
    </dgm:pt>
    <dgm:pt modelId="{71499E94-0992-4D35-893F-E0D566A29996}" type="pres">
      <dgm:prSet presAssocID="{E344CF0D-6743-46C5-893F-78ABF8DB57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CA3D5F-D90E-4385-B56A-575A8036C08B}" srcId="{460B8EFA-92FD-45B1-8A96-D0CC3F7B7416}" destId="{B5E7DC9B-09D0-4F29-9E83-2B42FD714054}" srcOrd="1" destOrd="0" parTransId="{EBFE3966-EA5B-40E1-A264-207569B2250C}" sibTransId="{EEABA310-F880-4060-9B8A-53FB7235FBD0}"/>
    <dgm:cxn modelId="{EFC7C87C-5B39-466B-9628-C9066CF7F91F}" srcId="{460B8EFA-92FD-45B1-8A96-D0CC3F7B7416}" destId="{3375BAC0-08AB-47DB-B78A-66595A7DCB2D}" srcOrd="0" destOrd="0" parTransId="{B7232769-FAF0-4160-8AA3-673438AA9F14}" sibTransId="{71B1BEB1-8E87-4AF2-A701-70384795C68A}"/>
    <dgm:cxn modelId="{386FB697-F772-47F5-88C5-03087F6A9503}" type="presOf" srcId="{460B8EFA-92FD-45B1-8A96-D0CC3F7B7416}" destId="{EB92B67A-86BC-479F-B36B-A98F06563856}" srcOrd="0" destOrd="0" presId="urn:microsoft.com/office/officeart/2018/2/layout/IconVerticalSolidList"/>
    <dgm:cxn modelId="{99E1EFB0-42B3-477D-B35E-CE39F27B316D}" type="presOf" srcId="{3375BAC0-08AB-47DB-B78A-66595A7DCB2D}" destId="{E68F8FB7-DA39-49D2-8F74-C9A28E27D3CE}" srcOrd="0" destOrd="0" presId="urn:microsoft.com/office/officeart/2018/2/layout/IconVerticalSolidList"/>
    <dgm:cxn modelId="{7B13E6B2-26FB-4298-B5F3-EFCE4A5F8409}" type="presOf" srcId="{B5E7DC9B-09D0-4F29-9E83-2B42FD714054}" destId="{436ECD59-81D2-4916-8202-0C9AF95FA536}" srcOrd="0" destOrd="0" presId="urn:microsoft.com/office/officeart/2018/2/layout/IconVerticalSolidList"/>
    <dgm:cxn modelId="{8748F3BB-F135-4DA4-971E-3A92D0336556}" srcId="{460B8EFA-92FD-45B1-8A96-D0CC3F7B7416}" destId="{E344CF0D-6743-46C5-893F-78ABF8DB578B}" srcOrd="2" destOrd="0" parTransId="{61967E6F-CA05-45EB-901A-AB678B66AA9F}" sibTransId="{6C155E7A-3853-44A1-A175-1837915A8B4B}"/>
    <dgm:cxn modelId="{6AE58CF8-87F5-4B60-952D-63A4C8C40103}" type="presOf" srcId="{E344CF0D-6743-46C5-893F-78ABF8DB578B}" destId="{71499E94-0992-4D35-893F-E0D566A29996}" srcOrd="0" destOrd="0" presId="urn:microsoft.com/office/officeart/2018/2/layout/IconVerticalSolidList"/>
    <dgm:cxn modelId="{D0159123-8DF4-4BD9-B8E9-EFD54A86A518}" type="presParOf" srcId="{EB92B67A-86BC-479F-B36B-A98F06563856}" destId="{F0C0D46E-5324-4630-91E1-3B8E1C00C284}" srcOrd="0" destOrd="0" presId="urn:microsoft.com/office/officeart/2018/2/layout/IconVerticalSolidList"/>
    <dgm:cxn modelId="{312A1CD9-7879-4FCA-9E30-9C9AAE7EF17A}" type="presParOf" srcId="{F0C0D46E-5324-4630-91E1-3B8E1C00C284}" destId="{44541737-E645-4125-AF87-E5AE010C6F20}" srcOrd="0" destOrd="0" presId="urn:microsoft.com/office/officeart/2018/2/layout/IconVerticalSolidList"/>
    <dgm:cxn modelId="{E5F87CE7-3B2C-4206-8438-CB12073B40C1}" type="presParOf" srcId="{F0C0D46E-5324-4630-91E1-3B8E1C00C284}" destId="{106239E6-1838-4EC5-932B-7EA234E6E357}" srcOrd="1" destOrd="0" presId="urn:microsoft.com/office/officeart/2018/2/layout/IconVerticalSolidList"/>
    <dgm:cxn modelId="{3C66FD59-BBF3-4751-80AF-C34109E4763D}" type="presParOf" srcId="{F0C0D46E-5324-4630-91E1-3B8E1C00C284}" destId="{C15A5E55-4938-4C46-9CAB-F00107F6035A}" srcOrd="2" destOrd="0" presId="urn:microsoft.com/office/officeart/2018/2/layout/IconVerticalSolidList"/>
    <dgm:cxn modelId="{EC61C5C9-6A27-49E0-BF95-6F63A9758B73}" type="presParOf" srcId="{F0C0D46E-5324-4630-91E1-3B8E1C00C284}" destId="{E68F8FB7-DA39-49D2-8F74-C9A28E27D3CE}" srcOrd="3" destOrd="0" presId="urn:microsoft.com/office/officeart/2018/2/layout/IconVerticalSolidList"/>
    <dgm:cxn modelId="{4BEC7811-5D17-4275-99E3-319FFCDA3B20}" type="presParOf" srcId="{EB92B67A-86BC-479F-B36B-A98F06563856}" destId="{60B66FE9-BF81-489E-AB1B-CBF301E90E00}" srcOrd="1" destOrd="0" presId="urn:microsoft.com/office/officeart/2018/2/layout/IconVerticalSolidList"/>
    <dgm:cxn modelId="{6FC143B1-A991-4EE7-B64E-DC869964E74A}" type="presParOf" srcId="{EB92B67A-86BC-479F-B36B-A98F06563856}" destId="{BF26D21E-ACEC-4252-AAA9-3C5FF8CEFBFC}" srcOrd="2" destOrd="0" presId="urn:microsoft.com/office/officeart/2018/2/layout/IconVerticalSolidList"/>
    <dgm:cxn modelId="{BE260C51-E73D-4D34-B8B0-BCAD31E99E53}" type="presParOf" srcId="{BF26D21E-ACEC-4252-AAA9-3C5FF8CEFBFC}" destId="{8ADDAE8F-973D-49D6-BFDC-1882D5E7E3DA}" srcOrd="0" destOrd="0" presId="urn:microsoft.com/office/officeart/2018/2/layout/IconVerticalSolidList"/>
    <dgm:cxn modelId="{9494D727-54C0-4360-9EAD-92782D6E0899}" type="presParOf" srcId="{BF26D21E-ACEC-4252-AAA9-3C5FF8CEFBFC}" destId="{968866A5-1D09-4483-9AA2-000452B8744C}" srcOrd="1" destOrd="0" presId="urn:microsoft.com/office/officeart/2018/2/layout/IconVerticalSolidList"/>
    <dgm:cxn modelId="{AA8F8551-CD27-401F-AD53-87C37EA476BC}" type="presParOf" srcId="{BF26D21E-ACEC-4252-AAA9-3C5FF8CEFBFC}" destId="{A643E3A1-F5B0-4C94-A8E0-7B9F4853C298}" srcOrd="2" destOrd="0" presId="urn:microsoft.com/office/officeart/2018/2/layout/IconVerticalSolidList"/>
    <dgm:cxn modelId="{4B5E74EE-1213-44D3-9C93-67480EDA448F}" type="presParOf" srcId="{BF26D21E-ACEC-4252-AAA9-3C5FF8CEFBFC}" destId="{436ECD59-81D2-4916-8202-0C9AF95FA536}" srcOrd="3" destOrd="0" presId="urn:microsoft.com/office/officeart/2018/2/layout/IconVerticalSolidList"/>
    <dgm:cxn modelId="{2DA5E4CA-2119-4807-8742-431EFA832E0C}" type="presParOf" srcId="{EB92B67A-86BC-479F-B36B-A98F06563856}" destId="{63D32571-3C70-4B7B-81B4-702E44E2B2D9}" srcOrd="3" destOrd="0" presId="urn:microsoft.com/office/officeart/2018/2/layout/IconVerticalSolidList"/>
    <dgm:cxn modelId="{19553574-8253-4FF6-ADCA-618ED05109E7}" type="presParOf" srcId="{EB92B67A-86BC-479F-B36B-A98F06563856}" destId="{6A16EEBF-F405-4742-A482-B741F65A8015}" srcOrd="4" destOrd="0" presId="urn:microsoft.com/office/officeart/2018/2/layout/IconVerticalSolidList"/>
    <dgm:cxn modelId="{4AA13EC5-8C6D-446E-BBAD-7F3BD9B91969}" type="presParOf" srcId="{6A16EEBF-F405-4742-A482-B741F65A8015}" destId="{70E6BE04-9A0C-443E-948A-7148C689EB20}" srcOrd="0" destOrd="0" presId="urn:microsoft.com/office/officeart/2018/2/layout/IconVerticalSolidList"/>
    <dgm:cxn modelId="{A16914FF-7F48-438A-8D93-D0BC02A64440}" type="presParOf" srcId="{6A16EEBF-F405-4742-A482-B741F65A8015}" destId="{D8007BBD-0F34-4C43-B74C-A9534C515FE9}" srcOrd="1" destOrd="0" presId="urn:microsoft.com/office/officeart/2018/2/layout/IconVerticalSolidList"/>
    <dgm:cxn modelId="{593A7C4A-A382-4A94-9C33-48E0C2626FCB}" type="presParOf" srcId="{6A16EEBF-F405-4742-A482-B741F65A8015}" destId="{63D2D932-BB95-406A-9BD5-5DD29958EBAC}" srcOrd="2" destOrd="0" presId="urn:microsoft.com/office/officeart/2018/2/layout/IconVerticalSolidList"/>
    <dgm:cxn modelId="{9621918C-2135-43FE-A0D6-E477E9B8BB3E}" type="presParOf" srcId="{6A16EEBF-F405-4742-A482-B741F65A8015}" destId="{71499E94-0992-4D35-893F-E0D566A299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E84617-54FB-4DD0-A9C2-F0933CBEC45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FBB920-81FC-49C9-9B97-78CB409F89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Random effects capture differences between companies not explained by other factors</a:t>
          </a:r>
          <a:endParaRPr lang="en-US" dirty="0"/>
        </a:p>
      </dgm:t>
    </dgm:pt>
    <dgm:pt modelId="{38851AAE-73B4-4193-AFE5-D5D83978AAC4}" type="parTrans" cxnId="{885C80C7-34FB-41DE-9909-E1CCF7AA7FE8}">
      <dgm:prSet/>
      <dgm:spPr/>
      <dgm:t>
        <a:bodyPr/>
        <a:lstStyle/>
        <a:p>
          <a:endParaRPr lang="en-US"/>
        </a:p>
      </dgm:t>
    </dgm:pt>
    <dgm:pt modelId="{F5FC9601-B12F-480D-BBFB-C9BB7E061F2F}" type="sibTrans" cxnId="{885C80C7-34FB-41DE-9909-E1CCF7AA7FE8}">
      <dgm:prSet/>
      <dgm:spPr/>
      <dgm:t>
        <a:bodyPr/>
        <a:lstStyle/>
        <a:p>
          <a:endParaRPr lang="en-US"/>
        </a:p>
      </dgm:t>
    </dgm:pt>
    <dgm:pt modelId="{6F24FD8B-C2C0-41AF-AD90-CAB6C66B28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A random intercept lets each company have its own baseline emission level by grouping on ‘</a:t>
          </a:r>
          <a:r>
            <a:rPr lang="en-US" i="0" dirty="0" err="1"/>
            <a:t>account_id</a:t>
          </a:r>
          <a:r>
            <a:rPr lang="en-US" i="0" dirty="0"/>
            <a:t>’</a:t>
          </a:r>
          <a:endParaRPr lang="en-US" dirty="0"/>
        </a:p>
      </dgm:t>
    </dgm:pt>
    <dgm:pt modelId="{CC7564F0-57A3-44E0-A869-531E2B015C5B}" type="parTrans" cxnId="{43EF5A76-69A4-4417-8F3B-47DF4D4DFA0F}">
      <dgm:prSet/>
      <dgm:spPr/>
      <dgm:t>
        <a:bodyPr/>
        <a:lstStyle/>
        <a:p>
          <a:endParaRPr lang="en-US"/>
        </a:p>
      </dgm:t>
    </dgm:pt>
    <dgm:pt modelId="{AA5D0AD0-C4E3-471C-8D86-84DCE0BA29F8}" type="sibTrans" cxnId="{43EF5A76-69A4-4417-8F3B-47DF4D4DFA0F}">
      <dgm:prSet/>
      <dgm:spPr/>
      <dgm:t>
        <a:bodyPr/>
        <a:lstStyle/>
        <a:p>
          <a:endParaRPr lang="en-US"/>
        </a:p>
      </dgm:t>
    </dgm:pt>
    <dgm:pt modelId="{E59AF4ED-75D3-4587-B6FC-C6C54F15E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Random slopes allow the effect of a predictor to differ for each company or defined group.</a:t>
          </a:r>
          <a:endParaRPr lang="en-US" dirty="0"/>
        </a:p>
      </dgm:t>
    </dgm:pt>
    <dgm:pt modelId="{E90D5E8C-3762-47FE-95B3-CBBED75F5DAE}" type="parTrans" cxnId="{8DAA9E6A-66B8-4804-B850-8EBE33285B93}">
      <dgm:prSet/>
      <dgm:spPr/>
      <dgm:t>
        <a:bodyPr/>
        <a:lstStyle/>
        <a:p>
          <a:endParaRPr lang="en-US"/>
        </a:p>
      </dgm:t>
    </dgm:pt>
    <dgm:pt modelId="{908DFF13-05C3-4C44-B9B6-DE96C1539B83}" type="sibTrans" cxnId="{8DAA9E6A-66B8-4804-B850-8EBE33285B93}">
      <dgm:prSet/>
      <dgm:spPr/>
      <dgm:t>
        <a:bodyPr/>
        <a:lstStyle/>
        <a:p>
          <a:endParaRPr lang="en-US"/>
        </a:p>
      </dgm:t>
    </dgm:pt>
    <dgm:pt modelId="{5526A268-87CA-4695-B0B8-1C2817AE491A}" type="pres">
      <dgm:prSet presAssocID="{34E84617-54FB-4DD0-A9C2-F0933CBEC453}" presName="root" presStyleCnt="0">
        <dgm:presLayoutVars>
          <dgm:dir/>
          <dgm:resizeHandles val="exact"/>
        </dgm:presLayoutVars>
      </dgm:prSet>
      <dgm:spPr/>
    </dgm:pt>
    <dgm:pt modelId="{142C4ADA-96C1-4614-98CD-A673A08C952F}" type="pres">
      <dgm:prSet presAssocID="{38FBB920-81FC-49C9-9B97-78CB409F898F}" presName="compNode" presStyleCnt="0"/>
      <dgm:spPr/>
    </dgm:pt>
    <dgm:pt modelId="{98D08F5D-BE07-49CD-8AD4-4227EB096104}" type="pres">
      <dgm:prSet presAssocID="{38FBB920-81FC-49C9-9B97-78CB409F898F}" presName="bgRect" presStyleLbl="bgShp" presStyleIdx="0" presStyleCnt="3"/>
      <dgm:spPr/>
    </dgm:pt>
    <dgm:pt modelId="{7D1A8575-4406-4180-BA9E-91CFF2805F6B}" type="pres">
      <dgm:prSet presAssocID="{38FBB920-81FC-49C9-9B97-78CB409F89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B9753DB-22CF-422E-A50E-19970C17CAFE}" type="pres">
      <dgm:prSet presAssocID="{38FBB920-81FC-49C9-9B97-78CB409F898F}" presName="spaceRect" presStyleCnt="0"/>
      <dgm:spPr/>
    </dgm:pt>
    <dgm:pt modelId="{01E1F006-C891-4409-B617-BF2724717DCF}" type="pres">
      <dgm:prSet presAssocID="{38FBB920-81FC-49C9-9B97-78CB409F898F}" presName="parTx" presStyleLbl="revTx" presStyleIdx="0" presStyleCnt="3">
        <dgm:presLayoutVars>
          <dgm:chMax val="0"/>
          <dgm:chPref val="0"/>
        </dgm:presLayoutVars>
      </dgm:prSet>
      <dgm:spPr/>
    </dgm:pt>
    <dgm:pt modelId="{3FAF76C3-28AD-45E5-8CD6-BCBB4E65DE84}" type="pres">
      <dgm:prSet presAssocID="{F5FC9601-B12F-480D-BBFB-C9BB7E061F2F}" presName="sibTrans" presStyleCnt="0"/>
      <dgm:spPr/>
    </dgm:pt>
    <dgm:pt modelId="{3DC8F8E3-457D-4913-9B35-8ADD60FC94C3}" type="pres">
      <dgm:prSet presAssocID="{6F24FD8B-C2C0-41AF-AD90-CAB6C66B2827}" presName="compNode" presStyleCnt="0"/>
      <dgm:spPr/>
    </dgm:pt>
    <dgm:pt modelId="{485096AD-D8CF-4A02-B9E6-2BDDDDC54EF4}" type="pres">
      <dgm:prSet presAssocID="{6F24FD8B-C2C0-41AF-AD90-CAB6C66B2827}" presName="bgRect" presStyleLbl="bgShp" presStyleIdx="1" presStyleCnt="3"/>
      <dgm:spPr/>
    </dgm:pt>
    <dgm:pt modelId="{CFF29759-00FA-4581-867C-DF7344A94205}" type="pres">
      <dgm:prSet presAssocID="{6F24FD8B-C2C0-41AF-AD90-CAB6C66B28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A936B657-A221-49E0-8AD1-0D414D82375A}" type="pres">
      <dgm:prSet presAssocID="{6F24FD8B-C2C0-41AF-AD90-CAB6C66B2827}" presName="spaceRect" presStyleCnt="0"/>
      <dgm:spPr/>
    </dgm:pt>
    <dgm:pt modelId="{707F879B-9108-472E-8B1E-CC12E37BA308}" type="pres">
      <dgm:prSet presAssocID="{6F24FD8B-C2C0-41AF-AD90-CAB6C66B2827}" presName="parTx" presStyleLbl="revTx" presStyleIdx="1" presStyleCnt="3">
        <dgm:presLayoutVars>
          <dgm:chMax val="0"/>
          <dgm:chPref val="0"/>
        </dgm:presLayoutVars>
      </dgm:prSet>
      <dgm:spPr/>
    </dgm:pt>
    <dgm:pt modelId="{D76CFBB9-8BB1-471D-912B-963384816657}" type="pres">
      <dgm:prSet presAssocID="{AA5D0AD0-C4E3-471C-8D86-84DCE0BA29F8}" presName="sibTrans" presStyleCnt="0"/>
      <dgm:spPr/>
    </dgm:pt>
    <dgm:pt modelId="{03FFCA34-58CB-431E-9E72-E0BAF7D1A80E}" type="pres">
      <dgm:prSet presAssocID="{E59AF4ED-75D3-4587-B6FC-C6C54F15E7EA}" presName="compNode" presStyleCnt="0"/>
      <dgm:spPr/>
    </dgm:pt>
    <dgm:pt modelId="{AA153786-076E-4221-8567-99986D31844E}" type="pres">
      <dgm:prSet presAssocID="{E59AF4ED-75D3-4587-B6FC-C6C54F15E7EA}" presName="bgRect" presStyleLbl="bgShp" presStyleIdx="2" presStyleCnt="3"/>
      <dgm:spPr/>
    </dgm:pt>
    <dgm:pt modelId="{60B04752-4F44-461D-AAA1-705118DBE17C}" type="pres">
      <dgm:prSet presAssocID="{E59AF4ED-75D3-4587-B6FC-C6C54F15E7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D0FE728F-0A72-491D-9A88-50311F1A915B}" type="pres">
      <dgm:prSet presAssocID="{E59AF4ED-75D3-4587-B6FC-C6C54F15E7EA}" presName="spaceRect" presStyleCnt="0"/>
      <dgm:spPr/>
    </dgm:pt>
    <dgm:pt modelId="{8911E173-5809-42AE-B4F3-529AD0E1E05F}" type="pres">
      <dgm:prSet presAssocID="{E59AF4ED-75D3-4587-B6FC-C6C54F15E7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F568A23-8762-4545-9EA0-B1F891F42F3C}" type="presOf" srcId="{34E84617-54FB-4DD0-A9C2-F0933CBEC453}" destId="{5526A268-87CA-4695-B0B8-1C2817AE491A}" srcOrd="0" destOrd="0" presId="urn:microsoft.com/office/officeart/2018/2/layout/IconVerticalSolidList"/>
    <dgm:cxn modelId="{BCFCF326-2ABA-45E2-A98F-00ACA051A581}" type="presOf" srcId="{38FBB920-81FC-49C9-9B97-78CB409F898F}" destId="{01E1F006-C891-4409-B617-BF2724717DCF}" srcOrd="0" destOrd="0" presId="urn:microsoft.com/office/officeart/2018/2/layout/IconVerticalSolidList"/>
    <dgm:cxn modelId="{0E00916A-CCF8-4B96-8777-1DBD441F93E1}" type="presOf" srcId="{E59AF4ED-75D3-4587-B6FC-C6C54F15E7EA}" destId="{8911E173-5809-42AE-B4F3-529AD0E1E05F}" srcOrd="0" destOrd="0" presId="urn:microsoft.com/office/officeart/2018/2/layout/IconVerticalSolidList"/>
    <dgm:cxn modelId="{8DAA9E6A-66B8-4804-B850-8EBE33285B93}" srcId="{34E84617-54FB-4DD0-A9C2-F0933CBEC453}" destId="{E59AF4ED-75D3-4587-B6FC-C6C54F15E7EA}" srcOrd="2" destOrd="0" parTransId="{E90D5E8C-3762-47FE-95B3-CBBED75F5DAE}" sibTransId="{908DFF13-05C3-4C44-B9B6-DE96C1539B83}"/>
    <dgm:cxn modelId="{43EF5A76-69A4-4417-8F3B-47DF4D4DFA0F}" srcId="{34E84617-54FB-4DD0-A9C2-F0933CBEC453}" destId="{6F24FD8B-C2C0-41AF-AD90-CAB6C66B2827}" srcOrd="1" destOrd="0" parTransId="{CC7564F0-57A3-44E0-A869-531E2B015C5B}" sibTransId="{AA5D0AD0-C4E3-471C-8D86-84DCE0BA29F8}"/>
    <dgm:cxn modelId="{A76586AD-1A19-4690-8E15-773BF87C515E}" type="presOf" srcId="{6F24FD8B-C2C0-41AF-AD90-CAB6C66B2827}" destId="{707F879B-9108-472E-8B1E-CC12E37BA308}" srcOrd="0" destOrd="0" presId="urn:microsoft.com/office/officeart/2018/2/layout/IconVerticalSolidList"/>
    <dgm:cxn modelId="{885C80C7-34FB-41DE-9909-E1CCF7AA7FE8}" srcId="{34E84617-54FB-4DD0-A9C2-F0933CBEC453}" destId="{38FBB920-81FC-49C9-9B97-78CB409F898F}" srcOrd="0" destOrd="0" parTransId="{38851AAE-73B4-4193-AFE5-D5D83978AAC4}" sibTransId="{F5FC9601-B12F-480D-BBFB-C9BB7E061F2F}"/>
    <dgm:cxn modelId="{5123319C-6F64-46EA-A1CF-7D2B984BE028}" type="presParOf" srcId="{5526A268-87CA-4695-B0B8-1C2817AE491A}" destId="{142C4ADA-96C1-4614-98CD-A673A08C952F}" srcOrd="0" destOrd="0" presId="urn:microsoft.com/office/officeart/2018/2/layout/IconVerticalSolidList"/>
    <dgm:cxn modelId="{FA1C8B3B-CA67-4876-BF6E-E76D98C3322F}" type="presParOf" srcId="{142C4ADA-96C1-4614-98CD-A673A08C952F}" destId="{98D08F5D-BE07-49CD-8AD4-4227EB096104}" srcOrd="0" destOrd="0" presId="urn:microsoft.com/office/officeart/2018/2/layout/IconVerticalSolidList"/>
    <dgm:cxn modelId="{8DF86832-D031-453D-AFBC-EAEF95D9298B}" type="presParOf" srcId="{142C4ADA-96C1-4614-98CD-A673A08C952F}" destId="{7D1A8575-4406-4180-BA9E-91CFF2805F6B}" srcOrd="1" destOrd="0" presId="urn:microsoft.com/office/officeart/2018/2/layout/IconVerticalSolidList"/>
    <dgm:cxn modelId="{1174125D-A2C5-4863-8415-CDF406FBC34A}" type="presParOf" srcId="{142C4ADA-96C1-4614-98CD-A673A08C952F}" destId="{2B9753DB-22CF-422E-A50E-19970C17CAFE}" srcOrd="2" destOrd="0" presId="urn:microsoft.com/office/officeart/2018/2/layout/IconVerticalSolidList"/>
    <dgm:cxn modelId="{EE4275D0-B43D-4DC1-8162-BCAED36F635F}" type="presParOf" srcId="{142C4ADA-96C1-4614-98CD-A673A08C952F}" destId="{01E1F006-C891-4409-B617-BF2724717DCF}" srcOrd="3" destOrd="0" presId="urn:microsoft.com/office/officeart/2018/2/layout/IconVerticalSolidList"/>
    <dgm:cxn modelId="{03C77614-05F7-4732-A1D0-720170565AD9}" type="presParOf" srcId="{5526A268-87CA-4695-B0B8-1C2817AE491A}" destId="{3FAF76C3-28AD-45E5-8CD6-BCBB4E65DE84}" srcOrd="1" destOrd="0" presId="urn:microsoft.com/office/officeart/2018/2/layout/IconVerticalSolidList"/>
    <dgm:cxn modelId="{F5F2FF90-DD3C-4BC1-A4B7-50B686DE6F55}" type="presParOf" srcId="{5526A268-87CA-4695-B0B8-1C2817AE491A}" destId="{3DC8F8E3-457D-4913-9B35-8ADD60FC94C3}" srcOrd="2" destOrd="0" presId="urn:microsoft.com/office/officeart/2018/2/layout/IconVerticalSolidList"/>
    <dgm:cxn modelId="{27912FAE-8123-40FC-B6FD-4E525C5020C7}" type="presParOf" srcId="{3DC8F8E3-457D-4913-9B35-8ADD60FC94C3}" destId="{485096AD-D8CF-4A02-B9E6-2BDDDDC54EF4}" srcOrd="0" destOrd="0" presId="urn:microsoft.com/office/officeart/2018/2/layout/IconVerticalSolidList"/>
    <dgm:cxn modelId="{1E5D4209-82B7-4E4A-BE21-17350159920C}" type="presParOf" srcId="{3DC8F8E3-457D-4913-9B35-8ADD60FC94C3}" destId="{CFF29759-00FA-4581-867C-DF7344A94205}" srcOrd="1" destOrd="0" presId="urn:microsoft.com/office/officeart/2018/2/layout/IconVerticalSolidList"/>
    <dgm:cxn modelId="{0A6A82D7-0932-44C5-80E4-B9A549346E91}" type="presParOf" srcId="{3DC8F8E3-457D-4913-9B35-8ADD60FC94C3}" destId="{A936B657-A221-49E0-8AD1-0D414D82375A}" srcOrd="2" destOrd="0" presId="urn:microsoft.com/office/officeart/2018/2/layout/IconVerticalSolidList"/>
    <dgm:cxn modelId="{DA8606E5-1EB2-437B-A1D9-747174C5E411}" type="presParOf" srcId="{3DC8F8E3-457D-4913-9B35-8ADD60FC94C3}" destId="{707F879B-9108-472E-8B1E-CC12E37BA308}" srcOrd="3" destOrd="0" presId="urn:microsoft.com/office/officeart/2018/2/layout/IconVerticalSolidList"/>
    <dgm:cxn modelId="{24754100-5F15-439F-960E-C4BB8CC41C00}" type="presParOf" srcId="{5526A268-87CA-4695-B0B8-1C2817AE491A}" destId="{D76CFBB9-8BB1-471D-912B-963384816657}" srcOrd="3" destOrd="0" presId="urn:microsoft.com/office/officeart/2018/2/layout/IconVerticalSolidList"/>
    <dgm:cxn modelId="{06044FEA-3A45-43DB-8EDB-6AA6BA70A442}" type="presParOf" srcId="{5526A268-87CA-4695-B0B8-1C2817AE491A}" destId="{03FFCA34-58CB-431E-9E72-E0BAF7D1A80E}" srcOrd="4" destOrd="0" presId="urn:microsoft.com/office/officeart/2018/2/layout/IconVerticalSolidList"/>
    <dgm:cxn modelId="{D409C74C-6937-42E6-BD84-B1A99326C501}" type="presParOf" srcId="{03FFCA34-58CB-431E-9E72-E0BAF7D1A80E}" destId="{AA153786-076E-4221-8567-99986D31844E}" srcOrd="0" destOrd="0" presId="urn:microsoft.com/office/officeart/2018/2/layout/IconVerticalSolidList"/>
    <dgm:cxn modelId="{FB75A901-5E34-48C0-B684-539700D544F6}" type="presParOf" srcId="{03FFCA34-58CB-431E-9E72-E0BAF7D1A80E}" destId="{60B04752-4F44-461D-AAA1-705118DBE17C}" srcOrd="1" destOrd="0" presId="urn:microsoft.com/office/officeart/2018/2/layout/IconVerticalSolidList"/>
    <dgm:cxn modelId="{8693E5DC-E3F0-4B21-AC36-1441A5864B20}" type="presParOf" srcId="{03FFCA34-58CB-431E-9E72-E0BAF7D1A80E}" destId="{D0FE728F-0A72-491D-9A88-50311F1A915B}" srcOrd="2" destOrd="0" presId="urn:microsoft.com/office/officeart/2018/2/layout/IconVerticalSolidList"/>
    <dgm:cxn modelId="{0D6B81CF-118B-4DA8-ABDE-DD6E16B340F9}" type="presParOf" srcId="{03FFCA34-58CB-431E-9E72-E0BAF7D1A80E}" destId="{8911E173-5809-42AE-B4F3-529AD0E1E0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FA8863-7DB5-4BC2-9834-F99C8CDCD57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95DEB-4501-4EEB-9113-9BC9B937A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The optimized Mixed Effects Model includes only significant features with positive, non-zero effects</a:t>
          </a:r>
          <a:endParaRPr lang="en-US" dirty="0"/>
        </a:p>
      </dgm:t>
    </dgm:pt>
    <dgm:pt modelId="{4801EB77-84CB-4FFA-A26F-D39FE083B5F0}" type="parTrans" cxnId="{120B5652-598A-4035-953A-CB88DDE80C26}">
      <dgm:prSet/>
      <dgm:spPr/>
      <dgm:t>
        <a:bodyPr/>
        <a:lstStyle/>
        <a:p>
          <a:endParaRPr lang="en-US"/>
        </a:p>
      </dgm:t>
    </dgm:pt>
    <dgm:pt modelId="{1E5078AC-9A27-49AA-97A3-405A8064415B}" type="sibTrans" cxnId="{120B5652-598A-4035-953A-CB88DDE80C26}">
      <dgm:prSet/>
      <dgm:spPr/>
      <dgm:t>
        <a:bodyPr/>
        <a:lstStyle/>
        <a:p>
          <a:endParaRPr lang="en-US"/>
        </a:p>
      </dgm:t>
    </dgm:pt>
    <dgm:pt modelId="{1752DA33-FDAD-4559-96FD-65164DAE41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The formula is simplified compared to the Full Model formula</a:t>
          </a:r>
          <a:endParaRPr lang="en-US" dirty="0"/>
        </a:p>
      </dgm:t>
    </dgm:pt>
    <dgm:pt modelId="{D958ECBA-DE2F-4783-A538-6CD6EB88185B}" type="parTrans" cxnId="{EC341DC5-3433-4673-B9CF-95798DC6316A}">
      <dgm:prSet/>
      <dgm:spPr/>
      <dgm:t>
        <a:bodyPr/>
        <a:lstStyle/>
        <a:p>
          <a:endParaRPr lang="en-US"/>
        </a:p>
      </dgm:t>
    </dgm:pt>
    <dgm:pt modelId="{16BAD919-1A52-464B-9C5C-D9D4113833CF}" type="sibTrans" cxnId="{EC341DC5-3433-4673-B9CF-95798DC6316A}">
      <dgm:prSet/>
      <dgm:spPr/>
      <dgm:t>
        <a:bodyPr/>
        <a:lstStyle/>
        <a:p>
          <a:endParaRPr lang="en-US"/>
        </a:p>
      </dgm:t>
    </dgm:pt>
    <dgm:pt modelId="{F5D63504-73D2-4373-BDAF-40999A88C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Results show how model complexity increases accuracy and highlights the most important factors influencing Scope 3 emissions.</a:t>
          </a:r>
          <a:endParaRPr lang="en-US" dirty="0"/>
        </a:p>
      </dgm:t>
    </dgm:pt>
    <dgm:pt modelId="{6CA3DAE5-89D8-47E0-AA67-5C464CB52B97}" type="parTrans" cxnId="{9F779133-7F88-4E90-B5AF-D5BC3044196D}">
      <dgm:prSet/>
      <dgm:spPr/>
      <dgm:t>
        <a:bodyPr/>
        <a:lstStyle/>
        <a:p>
          <a:endParaRPr lang="en-US"/>
        </a:p>
      </dgm:t>
    </dgm:pt>
    <dgm:pt modelId="{DA58E4FF-7DC0-4982-8645-DE1962372AEF}" type="sibTrans" cxnId="{9F779133-7F88-4E90-B5AF-D5BC3044196D}">
      <dgm:prSet/>
      <dgm:spPr/>
      <dgm:t>
        <a:bodyPr/>
        <a:lstStyle/>
        <a:p>
          <a:endParaRPr lang="en-US"/>
        </a:p>
      </dgm:t>
    </dgm:pt>
    <dgm:pt modelId="{AD6DC02C-2994-4632-BCEE-61884600A16A}" type="pres">
      <dgm:prSet presAssocID="{54FA8863-7DB5-4BC2-9834-F99C8CDCD57E}" presName="root" presStyleCnt="0">
        <dgm:presLayoutVars>
          <dgm:dir/>
          <dgm:resizeHandles val="exact"/>
        </dgm:presLayoutVars>
      </dgm:prSet>
      <dgm:spPr/>
    </dgm:pt>
    <dgm:pt modelId="{471DCEA7-7C1D-4802-AE03-DE8A74AF71A2}" type="pres">
      <dgm:prSet presAssocID="{49795DEB-4501-4EEB-9113-9BC9B937A961}" presName="compNode" presStyleCnt="0"/>
      <dgm:spPr/>
    </dgm:pt>
    <dgm:pt modelId="{A5CE4B03-154D-4DAF-9243-F63A676D8008}" type="pres">
      <dgm:prSet presAssocID="{49795DEB-4501-4EEB-9113-9BC9B937A961}" presName="bgRect" presStyleLbl="bgShp" presStyleIdx="0" presStyleCnt="3"/>
      <dgm:spPr/>
    </dgm:pt>
    <dgm:pt modelId="{6FA8B766-C970-4ADA-825A-1193B9B1706E}" type="pres">
      <dgm:prSet presAssocID="{49795DEB-4501-4EEB-9113-9BC9B937A9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43243A0-A5FE-4217-8A29-EBE39DF9FF2E}" type="pres">
      <dgm:prSet presAssocID="{49795DEB-4501-4EEB-9113-9BC9B937A961}" presName="spaceRect" presStyleCnt="0"/>
      <dgm:spPr/>
    </dgm:pt>
    <dgm:pt modelId="{57139B68-2994-4098-8D5F-91384EF779A2}" type="pres">
      <dgm:prSet presAssocID="{49795DEB-4501-4EEB-9113-9BC9B937A961}" presName="parTx" presStyleLbl="revTx" presStyleIdx="0" presStyleCnt="3">
        <dgm:presLayoutVars>
          <dgm:chMax val="0"/>
          <dgm:chPref val="0"/>
        </dgm:presLayoutVars>
      </dgm:prSet>
      <dgm:spPr/>
    </dgm:pt>
    <dgm:pt modelId="{871DA9A0-6FB6-4C35-98BE-740673C26E91}" type="pres">
      <dgm:prSet presAssocID="{1E5078AC-9A27-49AA-97A3-405A8064415B}" presName="sibTrans" presStyleCnt="0"/>
      <dgm:spPr/>
    </dgm:pt>
    <dgm:pt modelId="{89AE68EE-2397-41AB-A49B-5EE7C0F7C5CC}" type="pres">
      <dgm:prSet presAssocID="{1752DA33-FDAD-4559-96FD-65164DAE4146}" presName="compNode" presStyleCnt="0"/>
      <dgm:spPr/>
    </dgm:pt>
    <dgm:pt modelId="{81E62280-934A-49BA-A44A-FF585A111821}" type="pres">
      <dgm:prSet presAssocID="{1752DA33-FDAD-4559-96FD-65164DAE4146}" presName="bgRect" presStyleLbl="bgShp" presStyleIdx="1" presStyleCnt="3"/>
      <dgm:spPr/>
    </dgm:pt>
    <dgm:pt modelId="{61C28780-B522-4600-BE92-BE1C782D5F06}" type="pres">
      <dgm:prSet presAssocID="{1752DA33-FDAD-4559-96FD-65164DAE41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EBE7236-D85F-42F9-AA3D-EE1FFA2E504C}" type="pres">
      <dgm:prSet presAssocID="{1752DA33-FDAD-4559-96FD-65164DAE4146}" presName="spaceRect" presStyleCnt="0"/>
      <dgm:spPr/>
    </dgm:pt>
    <dgm:pt modelId="{099C793A-1C2F-431C-A62D-C13190F95B00}" type="pres">
      <dgm:prSet presAssocID="{1752DA33-FDAD-4559-96FD-65164DAE4146}" presName="parTx" presStyleLbl="revTx" presStyleIdx="1" presStyleCnt="3">
        <dgm:presLayoutVars>
          <dgm:chMax val="0"/>
          <dgm:chPref val="0"/>
        </dgm:presLayoutVars>
      </dgm:prSet>
      <dgm:spPr/>
    </dgm:pt>
    <dgm:pt modelId="{78FC0E6B-BB2D-44DB-90FF-0850C3DBF096}" type="pres">
      <dgm:prSet presAssocID="{16BAD919-1A52-464B-9C5C-D9D4113833CF}" presName="sibTrans" presStyleCnt="0"/>
      <dgm:spPr/>
    </dgm:pt>
    <dgm:pt modelId="{D537C842-7FA3-40FF-805F-5471338783A5}" type="pres">
      <dgm:prSet presAssocID="{F5D63504-73D2-4373-BDAF-40999A88CBE2}" presName="compNode" presStyleCnt="0"/>
      <dgm:spPr/>
    </dgm:pt>
    <dgm:pt modelId="{05A4B06F-1223-4931-9A30-E8EE21364E43}" type="pres">
      <dgm:prSet presAssocID="{F5D63504-73D2-4373-BDAF-40999A88CBE2}" presName="bgRect" presStyleLbl="bgShp" presStyleIdx="2" presStyleCnt="3"/>
      <dgm:spPr/>
    </dgm:pt>
    <dgm:pt modelId="{B5E8BA28-168E-434D-B257-B59A7B44D48A}" type="pres">
      <dgm:prSet presAssocID="{F5D63504-73D2-4373-BDAF-40999A88CB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E1904E8-D012-46AE-94BF-E9CB277395E2}" type="pres">
      <dgm:prSet presAssocID="{F5D63504-73D2-4373-BDAF-40999A88CBE2}" presName="spaceRect" presStyleCnt="0"/>
      <dgm:spPr/>
    </dgm:pt>
    <dgm:pt modelId="{99827F17-A7A1-4AF3-8823-C8366F399503}" type="pres">
      <dgm:prSet presAssocID="{F5D63504-73D2-4373-BDAF-40999A88CB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14BF05-64DF-4C3B-8D95-D4017C1D8F27}" type="presOf" srcId="{54FA8863-7DB5-4BC2-9834-F99C8CDCD57E}" destId="{AD6DC02C-2994-4632-BCEE-61884600A16A}" srcOrd="0" destOrd="0" presId="urn:microsoft.com/office/officeart/2018/2/layout/IconVerticalSolidList"/>
    <dgm:cxn modelId="{76DCAD13-710C-46C5-B93E-04A751B142C0}" type="presOf" srcId="{F5D63504-73D2-4373-BDAF-40999A88CBE2}" destId="{99827F17-A7A1-4AF3-8823-C8366F399503}" srcOrd="0" destOrd="0" presId="urn:microsoft.com/office/officeart/2018/2/layout/IconVerticalSolidList"/>
    <dgm:cxn modelId="{9F779133-7F88-4E90-B5AF-D5BC3044196D}" srcId="{54FA8863-7DB5-4BC2-9834-F99C8CDCD57E}" destId="{F5D63504-73D2-4373-BDAF-40999A88CBE2}" srcOrd="2" destOrd="0" parTransId="{6CA3DAE5-89D8-47E0-AA67-5C464CB52B97}" sibTransId="{DA58E4FF-7DC0-4982-8645-DE1962372AEF}"/>
    <dgm:cxn modelId="{120B5652-598A-4035-953A-CB88DDE80C26}" srcId="{54FA8863-7DB5-4BC2-9834-F99C8CDCD57E}" destId="{49795DEB-4501-4EEB-9113-9BC9B937A961}" srcOrd="0" destOrd="0" parTransId="{4801EB77-84CB-4FFA-A26F-D39FE083B5F0}" sibTransId="{1E5078AC-9A27-49AA-97A3-405A8064415B}"/>
    <dgm:cxn modelId="{CA10D55D-BED1-4E0D-B50A-43ECD1FE18A7}" type="presOf" srcId="{1752DA33-FDAD-4559-96FD-65164DAE4146}" destId="{099C793A-1C2F-431C-A62D-C13190F95B00}" srcOrd="0" destOrd="0" presId="urn:microsoft.com/office/officeart/2018/2/layout/IconVerticalSolidList"/>
    <dgm:cxn modelId="{EC341DC5-3433-4673-B9CF-95798DC6316A}" srcId="{54FA8863-7DB5-4BC2-9834-F99C8CDCD57E}" destId="{1752DA33-FDAD-4559-96FD-65164DAE4146}" srcOrd="1" destOrd="0" parTransId="{D958ECBA-DE2F-4783-A538-6CD6EB88185B}" sibTransId="{16BAD919-1A52-464B-9C5C-D9D4113833CF}"/>
    <dgm:cxn modelId="{5346CCD1-15F0-45B8-A17F-E556BFA779C0}" type="presOf" srcId="{49795DEB-4501-4EEB-9113-9BC9B937A961}" destId="{57139B68-2994-4098-8D5F-91384EF779A2}" srcOrd="0" destOrd="0" presId="urn:microsoft.com/office/officeart/2018/2/layout/IconVerticalSolidList"/>
    <dgm:cxn modelId="{A1676168-34EB-45ED-B1A6-27EA35872C95}" type="presParOf" srcId="{AD6DC02C-2994-4632-BCEE-61884600A16A}" destId="{471DCEA7-7C1D-4802-AE03-DE8A74AF71A2}" srcOrd="0" destOrd="0" presId="urn:microsoft.com/office/officeart/2018/2/layout/IconVerticalSolidList"/>
    <dgm:cxn modelId="{C23C9D1E-ED54-4BAC-8263-539E4C0099A4}" type="presParOf" srcId="{471DCEA7-7C1D-4802-AE03-DE8A74AF71A2}" destId="{A5CE4B03-154D-4DAF-9243-F63A676D8008}" srcOrd="0" destOrd="0" presId="urn:microsoft.com/office/officeart/2018/2/layout/IconVerticalSolidList"/>
    <dgm:cxn modelId="{F2316CC9-BDF8-4406-9351-C48520224CB8}" type="presParOf" srcId="{471DCEA7-7C1D-4802-AE03-DE8A74AF71A2}" destId="{6FA8B766-C970-4ADA-825A-1193B9B1706E}" srcOrd="1" destOrd="0" presId="urn:microsoft.com/office/officeart/2018/2/layout/IconVerticalSolidList"/>
    <dgm:cxn modelId="{DDE4AF3D-0D58-4478-A92D-A5F9B4034C23}" type="presParOf" srcId="{471DCEA7-7C1D-4802-AE03-DE8A74AF71A2}" destId="{043243A0-A5FE-4217-8A29-EBE39DF9FF2E}" srcOrd="2" destOrd="0" presId="urn:microsoft.com/office/officeart/2018/2/layout/IconVerticalSolidList"/>
    <dgm:cxn modelId="{D79688EA-C1CE-451C-90F6-BB2BDE5EC611}" type="presParOf" srcId="{471DCEA7-7C1D-4802-AE03-DE8A74AF71A2}" destId="{57139B68-2994-4098-8D5F-91384EF779A2}" srcOrd="3" destOrd="0" presId="urn:microsoft.com/office/officeart/2018/2/layout/IconVerticalSolidList"/>
    <dgm:cxn modelId="{DA9467A6-91CE-41E0-A6B5-9D10B991553C}" type="presParOf" srcId="{AD6DC02C-2994-4632-BCEE-61884600A16A}" destId="{871DA9A0-6FB6-4C35-98BE-740673C26E91}" srcOrd="1" destOrd="0" presId="urn:microsoft.com/office/officeart/2018/2/layout/IconVerticalSolidList"/>
    <dgm:cxn modelId="{472EE5B2-04CB-4960-B509-1C81229452A6}" type="presParOf" srcId="{AD6DC02C-2994-4632-BCEE-61884600A16A}" destId="{89AE68EE-2397-41AB-A49B-5EE7C0F7C5CC}" srcOrd="2" destOrd="0" presId="urn:microsoft.com/office/officeart/2018/2/layout/IconVerticalSolidList"/>
    <dgm:cxn modelId="{5658A75B-225C-41A5-9737-83B150A22542}" type="presParOf" srcId="{89AE68EE-2397-41AB-A49B-5EE7C0F7C5CC}" destId="{81E62280-934A-49BA-A44A-FF585A111821}" srcOrd="0" destOrd="0" presId="urn:microsoft.com/office/officeart/2018/2/layout/IconVerticalSolidList"/>
    <dgm:cxn modelId="{2B798150-20C2-4A32-86B0-E37669A6F7A1}" type="presParOf" srcId="{89AE68EE-2397-41AB-A49B-5EE7C0F7C5CC}" destId="{61C28780-B522-4600-BE92-BE1C782D5F06}" srcOrd="1" destOrd="0" presId="urn:microsoft.com/office/officeart/2018/2/layout/IconVerticalSolidList"/>
    <dgm:cxn modelId="{33F1E22D-0B67-4838-B374-154930CCBACC}" type="presParOf" srcId="{89AE68EE-2397-41AB-A49B-5EE7C0F7C5CC}" destId="{5EBE7236-D85F-42F9-AA3D-EE1FFA2E504C}" srcOrd="2" destOrd="0" presId="urn:microsoft.com/office/officeart/2018/2/layout/IconVerticalSolidList"/>
    <dgm:cxn modelId="{8D707447-C57E-49BD-A5B4-A6489640BA86}" type="presParOf" srcId="{89AE68EE-2397-41AB-A49B-5EE7C0F7C5CC}" destId="{099C793A-1C2F-431C-A62D-C13190F95B00}" srcOrd="3" destOrd="0" presId="urn:microsoft.com/office/officeart/2018/2/layout/IconVerticalSolidList"/>
    <dgm:cxn modelId="{1C88D8C0-B58A-4B17-BDAB-EE154FF02A41}" type="presParOf" srcId="{AD6DC02C-2994-4632-BCEE-61884600A16A}" destId="{78FC0E6B-BB2D-44DB-90FF-0850C3DBF096}" srcOrd="3" destOrd="0" presId="urn:microsoft.com/office/officeart/2018/2/layout/IconVerticalSolidList"/>
    <dgm:cxn modelId="{5717CCFE-11CC-4695-975B-3D7B4FBD9625}" type="presParOf" srcId="{AD6DC02C-2994-4632-BCEE-61884600A16A}" destId="{D537C842-7FA3-40FF-805F-5471338783A5}" srcOrd="4" destOrd="0" presId="urn:microsoft.com/office/officeart/2018/2/layout/IconVerticalSolidList"/>
    <dgm:cxn modelId="{1DFA791B-CD92-47A2-9818-26F84A1A48ED}" type="presParOf" srcId="{D537C842-7FA3-40FF-805F-5471338783A5}" destId="{05A4B06F-1223-4931-9A30-E8EE21364E43}" srcOrd="0" destOrd="0" presId="urn:microsoft.com/office/officeart/2018/2/layout/IconVerticalSolidList"/>
    <dgm:cxn modelId="{1503C281-65AA-462B-B9C1-3A88FFA31902}" type="presParOf" srcId="{D537C842-7FA3-40FF-805F-5471338783A5}" destId="{B5E8BA28-168E-434D-B257-B59A7B44D48A}" srcOrd="1" destOrd="0" presId="urn:microsoft.com/office/officeart/2018/2/layout/IconVerticalSolidList"/>
    <dgm:cxn modelId="{E2F78C0B-8A08-453C-9386-091FE0384233}" type="presParOf" srcId="{D537C842-7FA3-40FF-805F-5471338783A5}" destId="{DE1904E8-D012-46AE-94BF-E9CB277395E2}" srcOrd="2" destOrd="0" presId="urn:microsoft.com/office/officeart/2018/2/layout/IconVerticalSolidList"/>
    <dgm:cxn modelId="{1A5620CC-BD50-43C4-B805-63A3B63E6FEC}" type="presParOf" srcId="{D537C842-7FA3-40FF-805F-5471338783A5}" destId="{99827F17-A7A1-4AF3-8823-C8366F3995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4DA8A-794E-40AD-87AC-F9A15ADE19D3}">
      <dsp:nvSpPr>
        <dsp:cNvPr id="0" name=""/>
        <dsp:cNvSpPr/>
      </dsp:nvSpPr>
      <dsp:spPr>
        <a:xfrm>
          <a:off x="134825" y="301683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E3F5B-FDC4-4621-90FB-7636B8D447C2}">
      <dsp:nvSpPr>
        <dsp:cNvPr id="0" name=""/>
        <dsp:cNvSpPr/>
      </dsp:nvSpPr>
      <dsp:spPr>
        <a:xfrm>
          <a:off x="406966" y="573825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88D8E-466F-4060-A8ED-D2EEFC0ADD6E}">
      <dsp:nvSpPr>
        <dsp:cNvPr id="0" name=""/>
        <dsp:cNvSpPr/>
      </dsp:nvSpPr>
      <dsp:spPr>
        <a:xfrm>
          <a:off x="1708430" y="3016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Scope 3: largest, hardest to measure; Scopes 1 &amp; 2 are easier to quantify</a:t>
          </a:r>
          <a:endParaRPr lang="en-US" sz="2300" kern="1200" dirty="0"/>
        </a:p>
      </dsp:txBody>
      <dsp:txXfrm>
        <a:off x="1708430" y="301683"/>
        <a:ext cx="3054644" cy="1295909"/>
      </dsp:txXfrm>
    </dsp:sp>
    <dsp:sp modelId="{B793DDF2-A4D4-4858-88C1-007A000BF97C}">
      <dsp:nvSpPr>
        <dsp:cNvPr id="0" name=""/>
        <dsp:cNvSpPr/>
      </dsp:nvSpPr>
      <dsp:spPr>
        <a:xfrm>
          <a:off x="5295324" y="301683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0E81F-70ED-4E71-9A79-E9EE4EC7604A}">
      <dsp:nvSpPr>
        <dsp:cNvPr id="0" name=""/>
        <dsp:cNvSpPr/>
      </dsp:nvSpPr>
      <dsp:spPr>
        <a:xfrm>
          <a:off x="5567465" y="573825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03C04-BDB3-4050-8BBD-7EF1E04430E4}">
      <dsp:nvSpPr>
        <dsp:cNvPr id="0" name=""/>
        <dsp:cNvSpPr/>
      </dsp:nvSpPr>
      <dsp:spPr>
        <a:xfrm>
          <a:off x="6868929" y="3016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Increasing regulations requiring Scope 3 reporting</a:t>
          </a:r>
          <a:endParaRPr lang="en-US" sz="2300" kern="1200" dirty="0"/>
        </a:p>
      </dsp:txBody>
      <dsp:txXfrm>
        <a:off x="6868929" y="301683"/>
        <a:ext cx="3054644" cy="1295909"/>
      </dsp:txXfrm>
    </dsp:sp>
    <dsp:sp modelId="{A0FCBB7D-6AB8-4FF3-BE44-A4FF63EE4888}">
      <dsp:nvSpPr>
        <dsp:cNvPr id="0" name=""/>
        <dsp:cNvSpPr/>
      </dsp:nvSpPr>
      <dsp:spPr>
        <a:xfrm>
          <a:off x="134825" y="225203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57CE7-1A23-4FB2-8ABD-FF9179432618}">
      <dsp:nvSpPr>
        <dsp:cNvPr id="0" name=""/>
        <dsp:cNvSpPr/>
      </dsp:nvSpPr>
      <dsp:spPr>
        <a:xfrm>
          <a:off x="406966" y="2524171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7E31-AEA2-4094-AAE4-F4A58C8DE755}">
      <dsp:nvSpPr>
        <dsp:cNvPr id="0" name=""/>
        <dsp:cNvSpPr/>
      </dsp:nvSpPr>
      <dsp:spPr>
        <a:xfrm>
          <a:off x="1708430" y="225203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Complex value chains and inconsistent reporting complicate Scope 3 data</a:t>
          </a:r>
          <a:endParaRPr lang="en-US" sz="2300" kern="1200" dirty="0"/>
        </a:p>
      </dsp:txBody>
      <dsp:txXfrm>
        <a:off x="1708430" y="2252030"/>
        <a:ext cx="3054644" cy="1295909"/>
      </dsp:txXfrm>
    </dsp:sp>
    <dsp:sp modelId="{2465E7C5-9037-412B-B123-B89C331B9CD4}">
      <dsp:nvSpPr>
        <dsp:cNvPr id="0" name=""/>
        <dsp:cNvSpPr/>
      </dsp:nvSpPr>
      <dsp:spPr>
        <a:xfrm>
          <a:off x="5295324" y="225203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A3C4F-E601-4D87-9F0F-7F6BF5ED467E}">
      <dsp:nvSpPr>
        <dsp:cNvPr id="0" name=""/>
        <dsp:cNvSpPr/>
      </dsp:nvSpPr>
      <dsp:spPr>
        <a:xfrm>
          <a:off x="5567465" y="2524171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E7932-EC76-4DAF-9E69-356F94ED0753}">
      <dsp:nvSpPr>
        <dsp:cNvPr id="0" name=""/>
        <dsp:cNvSpPr/>
      </dsp:nvSpPr>
      <dsp:spPr>
        <a:xfrm>
          <a:off x="6868929" y="225203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Difficult to gather data</a:t>
          </a:r>
        </a:p>
      </dsp:txBody>
      <dsp:txXfrm>
        <a:off x="6868929" y="2252030"/>
        <a:ext cx="3054644" cy="129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A550-5822-2841-B2B8-87BAAD1AD65B}">
      <dsp:nvSpPr>
        <dsp:cNvPr id="0" name=""/>
        <dsp:cNvSpPr/>
      </dsp:nvSpPr>
      <dsp:spPr>
        <a:xfrm>
          <a:off x="0" y="524424"/>
          <a:ext cx="71501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Designed for Clustered Data</a:t>
          </a:r>
          <a:endParaRPr lang="en-US" sz="2800" kern="1200" dirty="0"/>
        </a:p>
      </dsp:txBody>
      <dsp:txXfrm>
        <a:off x="32784" y="557208"/>
        <a:ext cx="7084539" cy="606012"/>
      </dsp:txXfrm>
    </dsp:sp>
    <dsp:sp modelId="{548453C3-C412-BC4F-807F-E4B0C4A6ACA1}">
      <dsp:nvSpPr>
        <dsp:cNvPr id="0" name=""/>
        <dsp:cNvSpPr/>
      </dsp:nvSpPr>
      <dsp:spPr>
        <a:xfrm>
          <a:off x="0" y="1441913"/>
          <a:ext cx="71501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Accounts for Group Similarities</a:t>
          </a:r>
          <a:endParaRPr lang="en-US" sz="2800" kern="1200" dirty="0"/>
        </a:p>
      </dsp:txBody>
      <dsp:txXfrm>
        <a:off x="32784" y="1474697"/>
        <a:ext cx="7084539" cy="606012"/>
      </dsp:txXfrm>
    </dsp:sp>
    <dsp:sp modelId="{1DE6DF79-39FF-F14C-A7C7-A18B4EF4E90D}">
      <dsp:nvSpPr>
        <dsp:cNvPr id="0" name=""/>
        <dsp:cNvSpPr/>
      </dsp:nvSpPr>
      <dsp:spPr>
        <a:xfrm>
          <a:off x="0" y="2368717"/>
          <a:ext cx="71501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Analyzed Multi-Level Influences and Variation</a:t>
          </a:r>
          <a:endParaRPr lang="en-US" sz="2800" kern="1200" dirty="0"/>
        </a:p>
      </dsp:txBody>
      <dsp:txXfrm>
        <a:off x="32784" y="2401501"/>
        <a:ext cx="7084539" cy="606012"/>
      </dsp:txXfrm>
    </dsp:sp>
    <dsp:sp modelId="{352151B8-7A95-1B47-B799-6CF18483085A}">
      <dsp:nvSpPr>
        <dsp:cNvPr id="0" name=""/>
        <dsp:cNvSpPr/>
      </dsp:nvSpPr>
      <dsp:spPr>
        <a:xfrm>
          <a:off x="0" y="3278040"/>
          <a:ext cx="71501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Novel Approach</a:t>
          </a:r>
        </a:p>
      </dsp:txBody>
      <dsp:txXfrm>
        <a:off x="32784" y="3310824"/>
        <a:ext cx="7084539" cy="606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41737-E645-4125-AF87-E5AE010C6F20}">
      <dsp:nvSpPr>
        <dsp:cNvPr id="0" name=""/>
        <dsp:cNvSpPr/>
      </dsp:nvSpPr>
      <dsp:spPr>
        <a:xfrm>
          <a:off x="0" y="561"/>
          <a:ext cx="6787243" cy="13146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239E6-1838-4EC5-932B-7EA234E6E357}">
      <dsp:nvSpPr>
        <dsp:cNvPr id="0" name=""/>
        <dsp:cNvSpPr/>
      </dsp:nvSpPr>
      <dsp:spPr>
        <a:xfrm>
          <a:off x="397687" y="296362"/>
          <a:ext cx="723068" cy="72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F8FB7-DA39-49D2-8F74-C9A28E27D3CE}">
      <dsp:nvSpPr>
        <dsp:cNvPr id="0" name=""/>
        <dsp:cNvSpPr/>
      </dsp:nvSpPr>
      <dsp:spPr>
        <a:xfrm>
          <a:off x="1518443" y="561"/>
          <a:ext cx="5268799" cy="13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36" tIns="139136" rIns="139136" bIns="13913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Target variable: sign-log transformation of Scope 3 emissions</a:t>
          </a:r>
        </a:p>
      </dsp:txBody>
      <dsp:txXfrm>
        <a:off x="1518443" y="561"/>
        <a:ext cx="5268799" cy="1314670"/>
      </dsp:txXfrm>
    </dsp:sp>
    <dsp:sp modelId="{8ADDAE8F-973D-49D6-BFDC-1882D5E7E3DA}">
      <dsp:nvSpPr>
        <dsp:cNvPr id="0" name=""/>
        <dsp:cNvSpPr/>
      </dsp:nvSpPr>
      <dsp:spPr>
        <a:xfrm>
          <a:off x="0" y="1643899"/>
          <a:ext cx="6787243" cy="13146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866A5-1D09-4483-9AA2-000452B8744C}">
      <dsp:nvSpPr>
        <dsp:cNvPr id="0" name=""/>
        <dsp:cNvSpPr/>
      </dsp:nvSpPr>
      <dsp:spPr>
        <a:xfrm>
          <a:off x="397687" y="1939700"/>
          <a:ext cx="723068" cy="72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ECD59-81D2-4916-8202-0C9AF95FA536}">
      <dsp:nvSpPr>
        <dsp:cNvPr id="0" name=""/>
        <dsp:cNvSpPr/>
      </dsp:nvSpPr>
      <dsp:spPr>
        <a:xfrm>
          <a:off x="1518443" y="1643899"/>
          <a:ext cx="5268799" cy="13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36" tIns="139136" rIns="139136" bIns="13913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Financial predictors and Scope 1&amp;2 emissions are sign-log transformed to normalize, address skew and stabilize model fit</a:t>
          </a:r>
        </a:p>
      </dsp:txBody>
      <dsp:txXfrm>
        <a:off x="1518443" y="1643899"/>
        <a:ext cx="5268799" cy="1314670"/>
      </dsp:txXfrm>
    </dsp:sp>
    <dsp:sp modelId="{70E6BE04-9A0C-443E-948A-7148C689EB20}">
      <dsp:nvSpPr>
        <dsp:cNvPr id="0" name=""/>
        <dsp:cNvSpPr/>
      </dsp:nvSpPr>
      <dsp:spPr>
        <a:xfrm>
          <a:off x="0" y="3287237"/>
          <a:ext cx="6787243" cy="13146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07BBD-0F34-4C43-B74C-A9534C515FE9}">
      <dsp:nvSpPr>
        <dsp:cNvPr id="0" name=""/>
        <dsp:cNvSpPr/>
      </dsp:nvSpPr>
      <dsp:spPr>
        <a:xfrm>
          <a:off x="397687" y="3583037"/>
          <a:ext cx="723068" cy="723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99E94-0992-4D35-893F-E0D566A29996}">
      <dsp:nvSpPr>
        <dsp:cNvPr id="0" name=""/>
        <dsp:cNvSpPr/>
      </dsp:nvSpPr>
      <dsp:spPr>
        <a:xfrm>
          <a:off x="1518443" y="3287237"/>
          <a:ext cx="5268799" cy="13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36" tIns="139136" rIns="139136" bIns="13913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Categorical</a:t>
          </a:r>
          <a:r>
            <a:rPr lang="en-US" sz="2100" kern="1200" baseline="0" dirty="0"/>
            <a:t> fixed effects for country and primary activity, and year included.</a:t>
          </a:r>
          <a:endParaRPr lang="en-US" sz="2100" kern="1200" dirty="0"/>
        </a:p>
      </dsp:txBody>
      <dsp:txXfrm>
        <a:off x="1518443" y="3287237"/>
        <a:ext cx="5268799" cy="1314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08F5D-BE07-49CD-8AD4-4227EB096104}">
      <dsp:nvSpPr>
        <dsp:cNvPr id="0" name=""/>
        <dsp:cNvSpPr/>
      </dsp:nvSpPr>
      <dsp:spPr>
        <a:xfrm>
          <a:off x="0" y="469"/>
          <a:ext cx="10058399" cy="10996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A8575-4406-4180-BA9E-91CFF2805F6B}">
      <dsp:nvSpPr>
        <dsp:cNvPr id="0" name=""/>
        <dsp:cNvSpPr/>
      </dsp:nvSpPr>
      <dsp:spPr>
        <a:xfrm>
          <a:off x="332636" y="247885"/>
          <a:ext cx="604793" cy="604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F006-C891-4409-B617-BF2724717DCF}">
      <dsp:nvSpPr>
        <dsp:cNvPr id="0" name=""/>
        <dsp:cNvSpPr/>
      </dsp:nvSpPr>
      <dsp:spPr>
        <a:xfrm>
          <a:off x="1270065" y="46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Random effects capture differences between companies not explained by other factors</a:t>
          </a:r>
          <a:endParaRPr lang="en-US" sz="2500" kern="1200" dirty="0"/>
        </a:p>
      </dsp:txBody>
      <dsp:txXfrm>
        <a:off x="1270065" y="469"/>
        <a:ext cx="8788334" cy="1099624"/>
      </dsp:txXfrm>
    </dsp:sp>
    <dsp:sp modelId="{485096AD-D8CF-4A02-B9E6-2BDDDDC54EF4}">
      <dsp:nvSpPr>
        <dsp:cNvPr id="0" name=""/>
        <dsp:cNvSpPr/>
      </dsp:nvSpPr>
      <dsp:spPr>
        <a:xfrm>
          <a:off x="0" y="1374999"/>
          <a:ext cx="10058399" cy="10996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29759-00FA-4581-867C-DF7344A94205}">
      <dsp:nvSpPr>
        <dsp:cNvPr id="0" name=""/>
        <dsp:cNvSpPr/>
      </dsp:nvSpPr>
      <dsp:spPr>
        <a:xfrm>
          <a:off x="332636" y="1622415"/>
          <a:ext cx="604793" cy="604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F879B-9108-472E-8B1E-CC12E37BA308}">
      <dsp:nvSpPr>
        <dsp:cNvPr id="0" name=""/>
        <dsp:cNvSpPr/>
      </dsp:nvSpPr>
      <dsp:spPr>
        <a:xfrm>
          <a:off x="1270065" y="137499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A random intercept lets each company have its own baseline emission level by grouping on ‘</a:t>
          </a:r>
          <a:r>
            <a:rPr lang="en-US" sz="2500" i="0" kern="1200" dirty="0" err="1"/>
            <a:t>account_id</a:t>
          </a:r>
          <a:r>
            <a:rPr lang="en-US" sz="2500" i="0" kern="1200" dirty="0"/>
            <a:t>’</a:t>
          </a:r>
          <a:endParaRPr lang="en-US" sz="2500" kern="1200" dirty="0"/>
        </a:p>
      </dsp:txBody>
      <dsp:txXfrm>
        <a:off x="1270065" y="1374999"/>
        <a:ext cx="8788334" cy="1099624"/>
      </dsp:txXfrm>
    </dsp:sp>
    <dsp:sp modelId="{AA153786-076E-4221-8567-99986D31844E}">
      <dsp:nvSpPr>
        <dsp:cNvPr id="0" name=""/>
        <dsp:cNvSpPr/>
      </dsp:nvSpPr>
      <dsp:spPr>
        <a:xfrm>
          <a:off x="0" y="2749530"/>
          <a:ext cx="10058399" cy="10996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04752-4F44-461D-AAA1-705118DBE17C}">
      <dsp:nvSpPr>
        <dsp:cNvPr id="0" name=""/>
        <dsp:cNvSpPr/>
      </dsp:nvSpPr>
      <dsp:spPr>
        <a:xfrm>
          <a:off x="332636" y="2996945"/>
          <a:ext cx="604793" cy="6047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1E173-5809-42AE-B4F3-529AD0E1E05F}">
      <dsp:nvSpPr>
        <dsp:cNvPr id="0" name=""/>
        <dsp:cNvSpPr/>
      </dsp:nvSpPr>
      <dsp:spPr>
        <a:xfrm>
          <a:off x="1270065" y="2749530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Random slopes allow the effect of a predictor to differ for each company or defined group.</a:t>
          </a:r>
          <a:endParaRPr lang="en-US" sz="2500" kern="1200" dirty="0"/>
        </a:p>
      </dsp:txBody>
      <dsp:txXfrm>
        <a:off x="1270065" y="2749530"/>
        <a:ext cx="8788334" cy="1099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E4B03-154D-4DAF-9243-F63A676D8008}">
      <dsp:nvSpPr>
        <dsp:cNvPr id="0" name=""/>
        <dsp:cNvSpPr/>
      </dsp:nvSpPr>
      <dsp:spPr>
        <a:xfrm>
          <a:off x="0" y="513"/>
          <a:ext cx="6646606" cy="12008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8B766-C970-4ADA-825A-1193B9B1706E}">
      <dsp:nvSpPr>
        <dsp:cNvPr id="0" name=""/>
        <dsp:cNvSpPr/>
      </dsp:nvSpPr>
      <dsp:spPr>
        <a:xfrm>
          <a:off x="363258" y="270705"/>
          <a:ext cx="660470" cy="6604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39B68-2994-4098-8D5F-91384EF779A2}">
      <dsp:nvSpPr>
        <dsp:cNvPr id="0" name=""/>
        <dsp:cNvSpPr/>
      </dsp:nvSpPr>
      <dsp:spPr>
        <a:xfrm>
          <a:off x="1386988" y="513"/>
          <a:ext cx="5259617" cy="120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91" tIns="127091" rIns="127091" bIns="12709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The optimized Mixed Effects Model includes only significant features with positive, non-zero effects</a:t>
          </a:r>
          <a:endParaRPr lang="en-US" sz="2000" kern="1200" dirty="0"/>
        </a:p>
      </dsp:txBody>
      <dsp:txXfrm>
        <a:off x="1386988" y="513"/>
        <a:ext cx="5259617" cy="1200855"/>
      </dsp:txXfrm>
    </dsp:sp>
    <dsp:sp modelId="{81E62280-934A-49BA-A44A-FF585A111821}">
      <dsp:nvSpPr>
        <dsp:cNvPr id="0" name=""/>
        <dsp:cNvSpPr/>
      </dsp:nvSpPr>
      <dsp:spPr>
        <a:xfrm>
          <a:off x="0" y="1501582"/>
          <a:ext cx="6646606" cy="12008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28780-B522-4600-BE92-BE1C782D5F06}">
      <dsp:nvSpPr>
        <dsp:cNvPr id="0" name=""/>
        <dsp:cNvSpPr/>
      </dsp:nvSpPr>
      <dsp:spPr>
        <a:xfrm>
          <a:off x="363258" y="1771775"/>
          <a:ext cx="660470" cy="6604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C793A-1C2F-431C-A62D-C13190F95B00}">
      <dsp:nvSpPr>
        <dsp:cNvPr id="0" name=""/>
        <dsp:cNvSpPr/>
      </dsp:nvSpPr>
      <dsp:spPr>
        <a:xfrm>
          <a:off x="1386988" y="1501582"/>
          <a:ext cx="5259617" cy="120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91" tIns="127091" rIns="127091" bIns="12709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The formula is simplified compared to the Full Model formula</a:t>
          </a:r>
          <a:endParaRPr lang="en-US" sz="2000" kern="1200" dirty="0"/>
        </a:p>
      </dsp:txBody>
      <dsp:txXfrm>
        <a:off x="1386988" y="1501582"/>
        <a:ext cx="5259617" cy="1200855"/>
      </dsp:txXfrm>
    </dsp:sp>
    <dsp:sp modelId="{05A4B06F-1223-4931-9A30-E8EE21364E43}">
      <dsp:nvSpPr>
        <dsp:cNvPr id="0" name=""/>
        <dsp:cNvSpPr/>
      </dsp:nvSpPr>
      <dsp:spPr>
        <a:xfrm>
          <a:off x="0" y="3002652"/>
          <a:ext cx="6646606" cy="12008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8BA28-168E-434D-B257-B59A7B44D48A}">
      <dsp:nvSpPr>
        <dsp:cNvPr id="0" name=""/>
        <dsp:cNvSpPr/>
      </dsp:nvSpPr>
      <dsp:spPr>
        <a:xfrm>
          <a:off x="363258" y="3272844"/>
          <a:ext cx="660470" cy="6604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27F17-A7A1-4AF3-8823-C8366F399503}">
      <dsp:nvSpPr>
        <dsp:cNvPr id="0" name=""/>
        <dsp:cNvSpPr/>
      </dsp:nvSpPr>
      <dsp:spPr>
        <a:xfrm>
          <a:off x="1386988" y="3002652"/>
          <a:ext cx="5259617" cy="1200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91" tIns="127091" rIns="127091" bIns="12709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Results show how model complexity increases accuracy and highlights the most important factors influencing Scope 3 emissions.</a:t>
          </a:r>
          <a:endParaRPr lang="en-US" sz="2000" kern="1200" dirty="0"/>
        </a:p>
      </dsp:txBody>
      <dsp:txXfrm>
        <a:off x="1386988" y="3002652"/>
        <a:ext cx="5259617" cy="1200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4E29D-F2C3-DF40-8F70-B78942789F05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9C77B-778A-E949-B9A3-AB68709EB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2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1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7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F06CF-7F4B-AE38-F835-F667931B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309D3-AC70-DAF0-36BC-6485DF575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9E308-A8FC-AD2F-8F0D-27D171963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8D030-D420-F7B2-FEBD-AFB65AFFD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0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4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7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15788-4C58-8008-DB69-EFF910F9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1F73D-C2D5-947C-33BC-7173CECA6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13DBD-8AB8-2C04-0AED-8E3BF424D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20BC-241D-EEE6-7281-C9376A289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0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8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56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9C77B-778A-E949-B9A3-AB68709EB0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7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7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2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8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2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3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4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6/26/25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7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05" r:id="rId4"/>
    <p:sldLayoutId id="2147483906" r:id="rId5"/>
    <p:sldLayoutId id="2147483912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greenhouse-gas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2139/ssrn.4149874" TargetMode="External"/><Relationship Id="rId4" Type="http://schemas.openxmlformats.org/officeDocument/2006/relationships/hyperlink" Target="https://doi.org/10.1371/journal.pclm.00002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and gold marbled pattern">
            <a:extLst>
              <a:ext uri="{FF2B5EF4-FFF2-40B4-BE49-F238E27FC236}">
                <a16:creationId xmlns:a16="http://schemas.microsoft.com/office/drawing/2014/main" id="{751C5C2E-B6B6-EB42-BC0D-B6DEE195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1" b="48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B338-94D3-AA82-E9BB-C329F87A7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816429"/>
            <a:ext cx="5409468" cy="357512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cs typeface="Times New Roman" panose="02020603050405020304" pitchFamily="18" charset="0"/>
              </a:rPr>
              <a:t>Predicting Scope 3 Greenhouse Gas (GHG) Emissions Using Hierarchical Linear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C58FB-437D-3B8F-6E28-16AF948C3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13595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Amber Jensen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Regis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June 26, 2025</a:t>
            </a:r>
          </a:p>
        </p:txBody>
      </p:sp>
    </p:spTree>
    <p:extLst>
      <p:ext uri="{BB962C8B-B14F-4D97-AF65-F5344CB8AC3E}">
        <p14:creationId xmlns:p14="http://schemas.microsoft.com/office/powerpoint/2010/main" val="297553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75BC-BAC6-9CDB-9193-507E99D8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520" y="248194"/>
            <a:ext cx="4957554" cy="1645920"/>
          </a:xfrm>
        </p:spPr>
        <p:txBody>
          <a:bodyPr>
            <a:normAutofit/>
          </a:bodyPr>
          <a:lstStyle/>
          <a:p>
            <a:pPr algn="ctr"/>
            <a:r>
              <a:rPr lang="en-US" i="0" dirty="0">
                <a:effectLst/>
              </a:rPr>
              <a:t>Null, Two-Level, and Three-Level</a:t>
            </a:r>
            <a:endParaRPr lang="en-US" i="0" dirty="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EEAB6-55CA-47EF-BBEA-2C47978E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308" y="2160133"/>
            <a:ext cx="4951675" cy="253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4F41-AC60-FC62-51EC-BD5F59E0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81" y="1894114"/>
            <a:ext cx="5585833" cy="454579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Null Model</a:t>
            </a:r>
            <a:r>
              <a:rPr lang="en-US" sz="2000" dirty="0"/>
              <a:t>: Models individual emissions observations (level-1), grouped by company (level-2).  Each company has its own random intercept or baseline emission level.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Two-Level Model</a:t>
            </a:r>
            <a:r>
              <a:rPr lang="en-US" sz="2000" dirty="0"/>
              <a:t>: Models individual company emissions observations (level-1) and grouped by company (level-2). Adds fixed effects of Year and </a:t>
            </a:r>
            <a:r>
              <a:rPr lang="en-US" sz="2000" dirty="0" err="1"/>
              <a:t>Year_sq</a:t>
            </a:r>
            <a:r>
              <a:rPr lang="en-US" sz="2000" dirty="0"/>
              <a:t> time trends to capture trends over time.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Three-Level Model</a:t>
            </a:r>
            <a:r>
              <a:rPr lang="en-US" sz="2000" dirty="0"/>
              <a:t>: Each primary activity (level-3) has its own random intercept baseline, each company (level-2) nested within primary activity has its own random intercept baseline, and the effects vary by time (level-1), which provides the random slope.  This captures the variation of primary activity, company and time within company levels.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FAF16-D448-3451-661C-E25BB8006E0F}"/>
              </a:ext>
            </a:extLst>
          </p:cNvPr>
          <p:cNvSpPr txBox="1"/>
          <p:nvPr/>
        </p:nvSpPr>
        <p:spPr>
          <a:xfrm>
            <a:off x="353786" y="6160301"/>
            <a:ext cx="609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https://www.statisticssolutions.com/what-is-hierarchical-linear-modeling/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049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89EC-4183-A021-1A5D-39A8A436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434617"/>
            <a:ext cx="7081157" cy="1165583"/>
          </a:xfrm>
        </p:spPr>
        <p:txBody>
          <a:bodyPr>
            <a:normAutofit fontScale="90000"/>
          </a:bodyPr>
          <a:lstStyle/>
          <a:p>
            <a:pPr algn="ctr"/>
            <a:r>
              <a:rPr lang="en-US" i="0" dirty="0"/>
              <a:t>HLM Full Mixed Effects Model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32D23C-6B9B-5E46-CFE7-D34A8B018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622240"/>
              </p:ext>
            </p:extLst>
          </p:nvPr>
        </p:nvGraphicFramePr>
        <p:xfrm>
          <a:off x="658585" y="1820914"/>
          <a:ext cx="6787243" cy="4602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FDD8CB-A29A-0856-C844-925592BFC537}"/>
              </a:ext>
            </a:extLst>
          </p:cNvPr>
          <p:cNvSpPr txBox="1"/>
          <p:nvPr/>
        </p:nvSpPr>
        <p:spPr>
          <a:xfrm>
            <a:off x="7739742" y="623050"/>
            <a:ext cx="3935186" cy="5355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= {Scope_3_emissions_amount_slog} ~ {'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Market_Cap_USD_slog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Revenue_USD_slog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’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ebitda_USD_slog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‘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grossProfit_US_slog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‘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netIncome_USD_slog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‘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cashAndCashEquivalents_USD_slog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’+ ‘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shortTermInvestments_USD_slog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‘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longTermInvestments_USD_slog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totalAssets_USD_slog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totalLiabilities_USD_slog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totalInvestments_USD_slog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totalDebt_USD_slog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'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totalEquity_USD_slog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+ 'scope_1_2_emissions_amount_slog’ + C(Countries) + C(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Primary_activity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+ Year}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7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3E7-5B29-0522-477B-05955462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0699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0" kern="100" dirty="0">
                <a:ea typeface="Calibri" panose="020F0502020204030204" pitchFamily="34" charset="0"/>
                <a:cs typeface="Times New Roman" panose="02020603050405020304" pitchFamily="18" charset="0"/>
              </a:rPr>
              <a:t>HLM Full Mixed Effects Model – Random Effects</a:t>
            </a:r>
            <a:endParaRPr lang="en-US" i="0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4F78A91-B68F-FBD5-CCC7-60E20761D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966185"/>
              </p:ext>
            </p:extLst>
          </p:nvPr>
        </p:nvGraphicFramePr>
        <p:xfrm>
          <a:off x="1064424" y="1752299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374678-0108-E528-4C2D-17E1A60BDFA5}"/>
              </a:ext>
            </a:extLst>
          </p:cNvPr>
          <p:cNvSpPr txBox="1">
            <a:spLocks/>
          </p:cNvSpPr>
          <p:nvPr/>
        </p:nvSpPr>
        <p:spPr>
          <a:xfrm>
            <a:off x="7008024" y="1256077"/>
            <a:ext cx="4792090" cy="680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7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 = </a:t>
            </a:r>
            <a:r>
              <a:rPr lang="en-US" sz="72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smf.mixedlm</a:t>
            </a:r>
            <a:r>
              <a:rPr lang="en-US" sz="7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(formula, data=</a:t>
            </a:r>
            <a:r>
              <a:rPr lang="en-US" sz="72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train_df_full</a:t>
            </a:r>
            <a:r>
              <a:rPr lang="en-US" sz="7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groups=</a:t>
            </a:r>
            <a:r>
              <a:rPr lang="en-US" sz="72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train_df_full</a:t>
            </a:r>
            <a:r>
              <a:rPr lang="en-US" sz="7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72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account_id</a:t>
            </a:r>
            <a:r>
              <a:rPr lang="en-US" sz="72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'])</a:t>
            </a:r>
          </a:p>
          <a:p>
            <a:pPr mar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40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7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7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1130-57AB-9987-87B9-F98CDB64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/>
              <a:t>HLM Optimized Mixed Effects Model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532369E-1B1E-E498-26F3-87A306940E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174520"/>
              </p:ext>
            </p:extLst>
          </p:nvPr>
        </p:nvGraphicFramePr>
        <p:xfrm>
          <a:off x="1066800" y="1748723"/>
          <a:ext cx="6646606" cy="420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B3B382-C6EC-B3EC-89A0-DAE26F8251D0}"/>
              </a:ext>
            </a:extLst>
          </p:cNvPr>
          <p:cNvSpPr txBox="1"/>
          <p:nvPr/>
        </p:nvSpPr>
        <p:spPr>
          <a:xfrm>
            <a:off x="8023123" y="1771885"/>
            <a:ext cx="3775588" cy="3693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formula = {Scope_3_emissions_amount_slog} ~ {'</a:t>
            </a:r>
            <a:r>
              <a:rPr lang="en-US" dirty="0" err="1"/>
              <a:t>Market_Cap_USDslog</a:t>
            </a:r>
            <a:r>
              <a:rPr lang="en-US" dirty="0"/>
              <a:t>’ + ‘</a:t>
            </a:r>
            <a:r>
              <a:rPr lang="en-US" dirty="0" err="1"/>
              <a:t>totalAssets_USD_slog</a:t>
            </a:r>
            <a:r>
              <a:rPr lang="en-US" dirty="0"/>
              <a:t>’ + '</a:t>
            </a:r>
            <a:r>
              <a:rPr lang="en-US" dirty="0" err="1"/>
              <a:t>totalLiabilities_USD_slog</a:t>
            </a:r>
            <a:r>
              <a:rPr lang="en-US" dirty="0"/>
              <a:t>’ + ‘scope_1_2_emissions_amount_slog'+ C(Countries) + C(</a:t>
            </a:r>
            <a:r>
              <a:rPr lang="en-US" dirty="0" err="1"/>
              <a:t>Primary_activity</a:t>
            </a:r>
            <a:r>
              <a:rPr lang="en-US" dirty="0"/>
              <a:t>)  + Year}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md = </a:t>
            </a:r>
            <a:r>
              <a:rPr lang="en-US" dirty="0" err="1"/>
              <a:t>smf.mixedlm</a:t>
            </a:r>
            <a:r>
              <a:rPr lang="en-US" dirty="0"/>
              <a:t>(formula, data=</a:t>
            </a:r>
            <a:r>
              <a:rPr lang="en-US" dirty="0" err="1"/>
              <a:t>train_df_opt</a:t>
            </a:r>
            <a:r>
              <a:rPr lang="en-US" dirty="0"/>
              <a:t>, groups=</a:t>
            </a:r>
            <a:r>
              <a:rPr lang="en-US" dirty="0" err="1"/>
              <a:t>train_df_opt</a:t>
            </a:r>
            <a:r>
              <a:rPr lang="en-US" dirty="0"/>
              <a:t>['</a:t>
            </a:r>
            <a:r>
              <a:rPr lang="en-US" dirty="0" err="1"/>
              <a:t>account_id</a:t>
            </a:r>
            <a:r>
              <a:rPr lang="en-US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47833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50C128-5F3D-84C9-12CA-409DCDBA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03F5374-7149-5802-792C-C83B9715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41913"/>
            <a:ext cx="8313964" cy="6651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29F4BE-8B35-C336-4A01-13B7ABAA8424}"/>
              </a:ext>
            </a:extLst>
          </p:cNvPr>
          <p:cNvSpPr txBox="1"/>
          <p:nvPr/>
        </p:nvSpPr>
        <p:spPr>
          <a:xfrm>
            <a:off x="3350535" y="118161"/>
            <a:ext cx="213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Fuel Energy Scope 3 Source</a:t>
            </a:r>
          </a:p>
          <a:p>
            <a:pPr algn="ctr"/>
            <a:r>
              <a:rPr lang="en-US" sz="1200" b="1" dirty="0"/>
              <a:t>Optimized Model 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EC527D-3C1C-0070-304C-FC1AE96BB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52" y="4637315"/>
            <a:ext cx="7105498" cy="1474552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963DDA18-CEC4-FE32-D234-65DCE7A2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314" y="241913"/>
            <a:ext cx="3611336" cy="973935"/>
          </a:xfrm>
        </p:spPr>
        <p:txBody>
          <a:bodyPr>
            <a:normAutofit fontScale="90000"/>
          </a:bodyPr>
          <a:lstStyle/>
          <a:p>
            <a:r>
              <a:rPr lang="en-US" i="0" dirty="0"/>
              <a:t>Model Outputs</a:t>
            </a:r>
          </a:p>
        </p:txBody>
      </p:sp>
    </p:spTree>
    <p:extLst>
      <p:ext uri="{BB962C8B-B14F-4D97-AF65-F5344CB8AC3E}">
        <p14:creationId xmlns:p14="http://schemas.microsoft.com/office/powerpoint/2010/main" val="101283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E697E-E111-F862-B2B9-D4F2F940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611273"/>
          </a:xfrm>
        </p:spPr>
        <p:txBody>
          <a:bodyPr anchor="b">
            <a:normAutofit/>
          </a:bodyPr>
          <a:lstStyle/>
          <a:p>
            <a:pPr algn="ctr"/>
            <a:r>
              <a:rPr lang="en-US" sz="2800" i="0" dirty="0">
                <a:effectLst/>
              </a:rPr>
              <a:t>Key Results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0B8E-650C-CFCF-FA92-439A10A3F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978" y="1350361"/>
            <a:ext cx="2589376" cy="41572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Optimized HLMs </a:t>
            </a:r>
            <a:r>
              <a:rPr lang="en-US" sz="1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MAE_log</a:t>
            </a:r>
            <a:r>
              <a:rPr 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Comparison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HLM has lowest </a:t>
            </a:r>
            <a:r>
              <a:rPr lang="en-US" sz="1400" b="0" i="0" dirty="0" err="1">
                <a:solidFill>
                  <a:srgbClr val="1F2328"/>
                </a:solidFill>
                <a:effectLst/>
              </a:rPr>
              <a:t>MAE_log</a:t>
            </a:r>
            <a:r>
              <a:rPr lang="en-US" sz="1400" b="0" i="0" dirty="0">
                <a:solidFill>
                  <a:srgbClr val="1F2328"/>
                </a:solidFill>
                <a:effectLst/>
              </a:rPr>
              <a:t> in most categories.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Simpler models show higher errors.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OLS and Linear Forest models don’t match HLM.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HLM excels with more data and handles sparse categories.</a:t>
            </a:r>
          </a:p>
        </p:txBody>
      </p:sp>
      <p:pic>
        <p:nvPicPr>
          <p:cNvPr id="11" name="Picture 10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3A760C45-1DAE-9A34-6C8D-CAF86264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7" y="499479"/>
            <a:ext cx="7772400" cy="5859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7C245B-C204-EF9D-45B5-C175B997227F}"/>
              </a:ext>
            </a:extLst>
          </p:cNvPr>
          <p:cNvSpPr txBox="1"/>
          <p:nvPr/>
        </p:nvSpPr>
        <p:spPr>
          <a:xfrm>
            <a:off x="9184978" y="6169872"/>
            <a:ext cx="1658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(Nguyen et al., 2023)</a:t>
            </a:r>
          </a:p>
        </p:txBody>
      </p:sp>
    </p:spTree>
    <p:extLst>
      <p:ext uri="{BB962C8B-B14F-4D97-AF65-F5344CB8AC3E}">
        <p14:creationId xmlns:p14="http://schemas.microsoft.com/office/powerpoint/2010/main" val="309421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74AA8D77-72B4-2907-55D7-132A5BB8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9" y="612843"/>
            <a:ext cx="7926771" cy="56478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84EE1-3048-7B1E-E55F-EF1C553F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559" y="448899"/>
            <a:ext cx="2312480" cy="1063331"/>
          </a:xfrm>
        </p:spPr>
        <p:txBody>
          <a:bodyPr anchor="b">
            <a:normAutofit/>
          </a:bodyPr>
          <a:lstStyle/>
          <a:p>
            <a:pPr algn="ctr"/>
            <a:r>
              <a:rPr lang="en-US" sz="2800" i="0" dirty="0">
                <a:effectLst/>
              </a:rPr>
              <a:t>Key Results Continued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267984-5635-6B16-728C-325D3A0D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2" y="1567040"/>
            <a:ext cx="2312479" cy="43278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Optimized HLMs RMSLE Comparison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HLM able to achieve lower RMSLE vs. OLS/GLM.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Random Forest and AdaBoost are comparable or better than HLM.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</a:rPr>
              <a:t>Simpler models (OLS, GLM, KNN) have higher errors overall.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C00B-2E99-4EBC-1EE5-202B00537EA9}"/>
              </a:ext>
            </a:extLst>
          </p:cNvPr>
          <p:cNvSpPr txBox="1"/>
          <p:nvPr/>
        </p:nvSpPr>
        <p:spPr>
          <a:xfrm>
            <a:off x="9156699" y="6169872"/>
            <a:ext cx="2581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Serafeim</a:t>
            </a:r>
            <a:r>
              <a:rPr lang="en-US" sz="1400" dirty="0"/>
              <a:t> &amp; Velez Caicedo, 2022)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7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8F39E-6928-A959-BE2E-8F6C8EE7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1" y="548399"/>
            <a:ext cx="9792208" cy="911681"/>
          </a:xfrm>
        </p:spPr>
        <p:txBody>
          <a:bodyPr>
            <a:normAutofit/>
          </a:bodyPr>
          <a:lstStyle/>
          <a:p>
            <a:pPr algn="ctr"/>
            <a:r>
              <a:rPr lang="en-US" i="0" dirty="0">
                <a:effectLst/>
              </a:rPr>
              <a:t>Robustness &amp; Missing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6524C-D3F2-DD1A-1236-AA00526F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207" y="1563329"/>
            <a:ext cx="8347586" cy="2180574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F2328"/>
                </a:solidFill>
                <a:effectLst/>
              </a:rPr>
              <a:t>Assessed the impact of missing data on HLM model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F2328"/>
                </a:solidFill>
                <a:effectLst/>
              </a:rPr>
              <a:t>Compared models with removed vs. KNN-imputed missing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F2328"/>
                </a:solidFill>
                <a:effectLst/>
              </a:rPr>
              <a:t>Removing missing data gave higher R² and lower error.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F2328"/>
                </a:solidFill>
                <a:effectLst/>
              </a:rPr>
              <a:t>KNN imputation introduced bias, reduced variability, and masked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F2328"/>
                </a:solidFill>
                <a:effectLst/>
              </a:rPr>
              <a:t>HLM models proved robust to missing data.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3C6C1B-2BD7-C3DA-62F0-F8C6D1F94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21794"/>
              </p:ext>
            </p:extLst>
          </p:nvPr>
        </p:nvGraphicFramePr>
        <p:xfrm>
          <a:off x="2614544" y="4193958"/>
          <a:ext cx="7237881" cy="1965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809">
                  <a:extLst>
                    <a:ext uri="{9D8B030D-6E8A-4147-A177-3AD203B41FA5}">
                      <a16:colId xmlns:a16="http://schemas.microsoft.com/office/drawing/2014/main" val="3408016338"/>
                    </a:ext>
                  </a:extLst>
                </a:gridCol>
                <a:gridCol w="560438">
                  <a:extLst>
                    <a:ext uri="{9D8B030D-6E8A-4147-A177-3AD203B41FA5}">
                      <a16:colId xmlns:a16="http://schemas.microsoft.com/office/drawing/2014/main" val="2141257067"/>
                    </a:ext>
                  </a:extLst>
                </a:gridCol>
                <a:gridCol w="516194">
                  <a:extLst>
                    <a:ext uri="{9D8B030D-6E8A-4147-A177-3AD203B41FA5}">
                      <a16:colId xmlns:a16="http://schemas.microsoft.com/office/drawing/2014/main" val="2267960666"/>
                    </a:ext>
                  </a:extLst>
                </a:gridCol>
                <a:gridCol w="1194619">
                  <a:extLst>
                    <a:ext uri="{9D8B030D-6E8A-4147-A177-3AD203B41FA5}">
                      <a16:colId xmlns:a16="http://schemas.microsoft.com/office/drawing/2014/main" val="1397124953"/>
                    </a:ext>
                  </a:extLst>
                </a:gridCol>
                <a:gridCol w="959616">
                  <a:extLst>
                    <a:ext uri="{9D8B030D-6E8A-4147-A177-3AD203B41FA5}">
                      <a16:colId xmlns:a16="http://schemas.microsoft.com/office/drawing/2014/main" val="1990428556"/>
                    </a:ext>
                  </a:extLst>
                </a:gridCol>
                <a:gridCol w="945869">
                  <a:extLst>
                    <a:ext uri="{9D8B030D-6E8A-4147-A177-3AD203B41FA5}">
                      <a16:colId xmlns:a16="http://schemas.microsoft.com/office/drawing/2014/main" val="3161849650"/>
                    </a:ext>
                  </a:extLst>
                </a:gridCol>
                <a:gridCol w="945869">
                  <a:extLst>
                    <a:ext uri="{9D8B030D-6E8A-4147-A177-3AD203B41FA5}">
                      <a16:colId xmlns:a16="http://schemas.microsoft.com/office/drawing/2014/main" val="1718180934"/>
                    </a:ext>
                  </a:extLst>
                </a:gridCol>
                <a:gridCol w="822467">
                  <a:extLst>
                    <a:ext uri="{9D8B030D-6E8A-4147-A177-3AD203B41FA5}">
                      <a16:colId xmlns:a16="http://schemas.microsoft.com/office/drawing/2014/main" val="1042150490"/>
                    </a:ext>
                  </a:extLst>
                </a:gridCol>
              </a:tblGrid>
              <a:tr h="748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Scope 3 Source Business Travel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Train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 Observations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US" sz="1600" b="1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_log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en-US" sz="1600" b="1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_orig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RMSLE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extLst>
                  <a:ext uri="{0D108BD9-81ED-4DB2-BD59-A6C34878D82A}">
                    <a16:rowId xmlns:a16="http://schemas.microsoft.com/office/drawing/2014/main" val="2804635813"/>
                  </a:ext>
                </a:extLst>
              </a:tr>
              <a:tr h="640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Missing Values Imputed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Optimized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53.77%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27.38%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extLst>
                  <a:ext uri="{0D108BD9-81ED-4DB2-BD59-A6C34878D82A}">
                    <a16:rowId xmlns:a16="http://schemas.microsoft.com/office/drawing/2014/main" val="446695029"/>
                  </a:ext>
                </a:extLst>
              </a:tr>
              <a:tr h="576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Missing Values Removed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4130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4919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Optimized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60.55%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40.38%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668" marR="12668" marT="12668" marB="0" anchor="b"/>
                </a:tc>
                <a:extLst>
                  <a:ext uri="{0D108BD9-81ED-4DB2-BD59-A6C34878D82A}">
                    <a16:rowId xmlns:a16="http://schemas.microsoft.com/office/drawing/2014/main" val="188140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20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2E3493C-9EE5-40C5-9902-4A0416374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3C2DD8-0EC6-4B41-91E6-4A8E336AF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Graphic 30" descr="Abstract background of blue mesh and nodes">
            <a:extLst>
              <a:ext uri="{FF2B5EF4-FFF2-40B4-BE49-F238E27FC236}">
                <a16:creationId xmlns:a16="http://schemas.microsoft.com/office/drawing/2014/main" id="{F3145AB0-C94C-ED58-972D-FF7A951E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93" r="889" b="1"/>
          <a:stretch>
            <a:fillRect/>
          </a:stretch>
        </p:blipFill>
        <p:spPr>
          <a:xfrm>
            <a:off x="234696" y="237744"/>
            <a:ext cx="3996183" cy="638251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E3F933-FC69-4374-A35F-CF403653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494" y="374904"/>
            <a:ext cx="7440649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99E10-330B-0396-F2E9-B31AB142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2"/>
            <a:ext cx="6280826" cy="6700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i="0" dirty="0"/>
              <a:t>Conclusions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FC531-D698-F168-9F97-237CBEA2A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575" y="1550349"/>
            <a:ext cx="7354567" cy="493274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This study has shown the novel application of Hierarchical Linear Models to the analysis and prediction of Scope 3 emissions.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Hierarchical Linear Models can be used to provide robust estimates of Scope 3 emissions, but further refinement is needed to increase accuracy.</a:t>
            </a:r>
            <a:endParaRPr lang="en-US" sz="2000" dirty="0"/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Study</a:t>
            </a:r>
            <a:r>
              <a:rPr lang="en-US" sz="2000" i="0" dirty="0">
                <a:effectLst/>
              </a:rPr>
              <a:t> methods of estimation to address convergence issues and increase model performance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Investigation into clustering and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24297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FAC17-E967-6482-AFA3-CF7AA4F9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EA0F-0F29-6120-89E4-21B46C1F6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1917290"/>
            <a:ext cx="9792208" cy="4048421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</a:rPr>
              <a:t>Carbon Disclosure Project. (2023).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Carbon Disclosure Project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Cdp.net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www.cdp.net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en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EPA. (2024, June 27).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Climate Change Indicators: Greenhouse Gases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US EPA; United States Environmental Protection Agency.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3"/>
              </a:rPr>
              <a:t>https://www.epa.gov/climate-indicators/greenhouse-gases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Financial Modeling Prep - Financial Data API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(2017). Financial Modeling Prep.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site.financialmodelingprep.com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/developer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Gibson, K. (2024, July 11).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How Businesses Can Measure &amp; Reduce Carbon Emissions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Business Insights Blog; Harvard Business School.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online.hbs.edu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/blog/post/how-to-reduce-carbon-emissions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NASA. (2024, October 23).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The Effects of Climate Change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Science.nasa.gov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; NASA.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science.nasa.gov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/climate-change/effects/</a:t>
            </a:r>
          </a:p>
          <a:p>
            <a:r>
              <a:rPr lang="en-US" sz="2000" dirty="0">
                <a:effectLst/>
              </a:rPr>
              <a:t>Nguyen, Q., Diaz-Rainey, I., Kitto, A., McNeil, B. I., Pittman, N. A., &amp; Zhang, R. (2023). Scope 3 emissions: Data quality and machine learning prediction accuracy. </a:t>
            </a:r>
            <a:r>
              <a:rPr lang="en-US" sz="2000" i="1" dirty="0">
                <a:effectLst/>
              </a:rPr>
              <a:t>PLOS Climate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2</a:t>
            </a:r>
            <a:r>
              <a:rPr lang="en-US" sz="2000" dirty="0">
                <a:effectLst/>
              </a:rPr>
              <a:t>(11), e0000208. </a:t>
            </a:r>
            <a:r>
              <a:rPr lang="en-US" sz="2000" dirty="0">
                <a:effectLst/>
                <a:hlinkClick r:id="rId4"/>
              </a:rPr>
              <a:t>https://doi.org/10.1371/journal.pclm.0000208</a:t>
            </a:r>
            <a:endParaRPr lang="en-US" sz="2000" dirty="0">
              <a:effectLst/>
            </a:endParaRPr>
          </a:p>
          <a:p>
            <a:r>
              <a:rPr lang="en-US" sz="2000" dirty="0" err="1">
                <a:effectLst/>
              </a:rPr>
              <a:t>Serafeim</a:t>
            </a:r>
            <a:r>
              <a:rPr lang="en-US" sz="2000" dirty="0">
                <a:effectLst/>
              </a:rPr>
              <a:t>, G., &amp; Velez Caicedo, G. (2022). </a:t>
            </a:r>
            <a:r>
              <a:rPr lang="en-US" sz="2000" i="1" dirty="0">
                <a:effectLst/>
              </a:rPr>
              <a:t>Machine Learning Models for Prediction of Scope 3 Carbon Emissions</a:t>
            </a:r>
            <a:r>
              <a:rPr lang="en-US" sz="2000" dirty="0">
                <a:effectLst/>
              </a:rPr>
              <a:t> (SSRN Scholarly Paper No. 4149874). Social Science Research Network. </a:t>
            </a:r>
            <a:r>
              <a:rPr lang="en-US" sz="2000" dirty="0">
                <a:effectLst/>
                <a:hlinkClick r:id="rId5"/>
              </a:rPr>
              <a:t>https://doi.org/10.2139/ssrn.4149874</a:t>
            </a:r>
            <a:endParaRPr lang="en-US" sz="2000" dirty="0">
              <a:effectLst/>
            </a:endParaRPr>
          </a:p>
          <a:p>
            <a:endParaRPr lang="en-US" sz="2000" dirty="0">
              <a:effectLst/>
            </a:endParaRP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7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43474-B77C-1D5A-A697-AC220DB2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17" y="428992"/>
            <a:ext cx="6281928" cy="1744183"/>
          </a:xfrm>
        </p:spPr>
        <p:txBody>
          <a:bodyPr>
            <a:normAutofit/>
          </a:bodyPr>
          <a:lstStyle/>
          <a:p>
            <a:pPr algn="ctr"/>
            <a:r>
              <a:rPr lang="en-US" i="0" dirty="0"/>
              <a:t>Climate Change &amp; Greenhouse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674E-FC0E-87D6-4592-D0958614A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52" y="2241755"/>
            <a:ext cx="7340156" cy="4295429"/>
          </a:xfrm>
        </p:spPr>
        <p:txBody>
          <a:bodyPr>
            <a:normAutofit/>
          </a:bodyPr>
          <a:lstStyle/>
          <a:p>
            <a:r>
              <a:rPr lang="en-US" sz="2200" b="1" dirty="0"/>
              <a:t>Climate Change </a:t>
            </a:r>
            <a:r>
              <a:rPr lang="en-US" sz="2200" dirty="0"/>
              <a:t>driven by greenhouse gases from human activity.</a:t>
            </a:r>
          </a:p>
          <a:p>
            <a:r>
              <a:rPr lang="en-US" sz="2200" b="1" dirty="0"/>
              <a:t>Greenhouse </a:t>
            </a:r>
            <a:r>
              <a:rPr lang="en-US" sz="2200" b="1" i="0" dirty="0">
                <a:effectLst/>
              </a:rPr>
              <a:t>gas emissions</a:t>
            </a:r>
            <a:r>
              <a:rPr lang="en-US" sz="2200" b="0" i="0" dirty="0">
                <a:effectLst/>
              </a:rPr>
              <a:t> build up in the atmosphere and warm the climate.</a:t>
            </a:r>
          </a:p>
          <a:p>
            <a:r>
              <a:rPr lang="en-US" sz="2200" dirty="0"/>
              <a:t>Companies </a:t>
            </a:r>
            <a:r>
              <a:rPr lang="en-US" sz="2200" b="1" dirty="0"/>
              <a:t>contribute</a:t>
            </a:r>
            <a:r>
              <a:rPr lang="en-US" sz="2200" dirty="0"/>
              <a:t> harmful greenhouse gas emissions through operations and supply chain activities.</a:t>
            </a:r>
          </a:p>
          <a:p>
            <a:r>
              <a:rPr lang="en-US" sz="2200" b="0" i="0" dirty="0">
                <a:effectLst/>
              </a:rPr>
              <a:t>Companies can </a:t>
            </a:r>
            <a:r>
              <a:rPr lang="en-US" sz="2200" b="1" i="0" dirty="0">
                <a:effectLst/>
              </a:rPr>
              <a:t>reduce</a:t>
            </a:r>
            <a:r>
              <a:rPr lang="en-US" sz="2200" b="1" dirty="0"/>
              <a:t> greenhouse gas emissions </a:t>
            </a:r>
            <a:r>
              <a:rPr lang="en-US" sz="2200" dirty="0"/>
              <a:t>through sustainable business practices.</a:t>
            </a:r>
            <a:endParaRPr lang="en-US" sz="2200" b="0" i="0" dirty="0">
              <a:effectLst/>
            </a:endParaRPr>
          </a:p>
        </p:txBody>
      </p:sp>
      <p:pic>
        <p:nvPicPr>
          <p:cNvPr id="4" name="Picture 3" descr="Planet Earth from space">
            <a:extLst>
              <a:ext uri="{FF2B5EF4-FFF2-40B4-BE49-F238E27FC236}">
                <a16:creationId xmlns:a16="http://schemas.microsoft.com/office/drawing/2014/main" id="{75FE7079-9DFC-CCC7-E19F-1D796C0A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35" r="51616" b="1"/>
          <a:stretch>
            <a:fillRect/>
          </a:stretch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any's company's company's company's company's company's company's company's company's company's company's company'&#10;&#10;Description automatically generated">
            <a:extLst>
              <a:ext uri="{FF2B5EF4-FFF2-40B4-BE49-F238E27FC236}">
                <a16:creationId xmlns:a16="http://schemas.microsoft.com/office/drawing/2014/main" id="{35DDDA05-86F7-ECE6-0194-E5389BD2A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50" y="486678"/>
            <a:ext cx="9282499" cy="5685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87B26-24CA-79E5-EC77-888B12FB2A1D}"/>
              </a:ext>
            </a:extLst>
          </p:cNvPr>
          <p:cNvSpPr txBox="1"/>
          <p:nvPr/>
        </p:nvSpPr>
        <p:spPr>
          <a:xfrm>
            <a:off x="234696" y="6381059"/>
            <a:ext cx="843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Industrial Sustainability Solutions (https://</a:t>
            </a:r>
            <a:r>
              <a:rPr lang="en-US" sz="1400" dirty="0" err="1"/>
              <a:t>industrialsustainabilitysolutions.com</a:t>
            </a:r>
            <a:r>
              <a:rPr lang="en-US" sz="1400" dirty="0"/>
              <a:t>/scope-3-emissions-reporting-guide/)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7B77-3670-A59F-3B69-C704B57F1D06}"/>
              </a:ext>
            </a:extLst>
          </p:cNvPr>
          <p:cNvSpPr txBox="1"/>
          <p:nvPr/>
        </p:nvSpPr>
        <p:spPr>
          <a:xfrm>
            <a:off x="486697" y="203916"/>
            <a:ext cx="487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dirty="0">
                <a:effectLst/>
              </a:rPr>
              <a:t>GHG Protocol Classification of </a:t>
            </a:r>
            <a:r>
              <a:rPr lang="en-US" sz="1800" b="1" dirty="0"/>
              <a:t>Greenhouse Gases</a:t>
            </a:r>
          </a:p>
        </p:txBody>
      </p:sp>
    </p:spTree>
    <p:extLst>
      <p:ext uri="{BB962C8B-B14F-4D97-AF65-F5344CB8AC3E}">
        <p14:creationId xmlns:p14="http://schemas.microsoft.com/office/powerpoint/2010/main" val="226970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01EF-AB1B-84B2-3104-33C98011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50FF-1965-A342-8961-B0CA03CD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71458"/>
          </a:xfrm>
        </p:spPr>
        <p:txBody>
          <a:bodyPr>
            <a:normAutofit/>
          </a:bodyPr>
          <a:lstStyle/>
          <a:p>
            <a:pPr algn="ctr"/>
            <a:r>
              <a:rPr lang="en-US" i="0" dirty="0"/>
              <a:t>Why Scope 3 Emissions Matter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C52EA92-8F18-7C81-8A4C-767129328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54517"/>
              </p:ext>
            </p:extLst>
          </p:nvPr>
        </p:nvGraphicFramePr>
        <p:xfrm>
          <a:off x="1066800" y="2132617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18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2E3493C-9EE5-40C5-9902-4A0416374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3C2DD8-0EC6-4B41-91E6-4A8E336AF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34486420-D729-5352-90FE-AD60789A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90" r="32391" b="1"/>
          <a:stretch>
            <a:fillRect/>
          </a:stretch>
        </p:blipFill>
        <p:spPr>
          <a:xfrm>
            <a:off x="234696" y="237744"/>
            <a:ext cx="3996183" cy="63825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E3F933-FC69-4374-A35F-CF403653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494" y="374904"/>
            <a:ext cx="7440649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5A99F-8AD1-361B-6A10-0A0938AF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891239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</a:rPr>
              <a:t>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5AC6-D626-C79D-9943-AF89BBE1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575" y="1533832"/>
            <a:ext cx="7354568" cy="480797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Carbon Disclosure Project</a:t>
            </a:r>
            <a:r>
              <a:rPr lang="en-US" sz="2000" i="0" dirty="0">
                <a:effectLst/>
              </a:rPr>
              <a:t> </a:t>
            </a:r>
            <a:r>
              <a:rPr lang="en-US" sz="2000" b="1" i="0" dirty="0">
                <a:effectLst/>
              </a:rPr>
              <a:t>dataset</a:t>
            </a:r>
            <a:r>
              <a:rPr lang="en-US" sz="2000" i="0" dirty="0">
                <a:effectLst/>
              </a:rPr>
              <a:t> included self-reported emissions data from 2013-2023</a:t>
            </a:r>
            <a:r>
              <a:rPr lang="en-US" sz="2000" dirty="0"/>
              <a:t>, from nearly </a:t>
            </a:r>
            <a:r>
              <a:rPr lang="en-US" sz="2000" i="0" dirty="0">
                <a:effectLst/>
              </a:rPr>
              <a:t>8,800 companies from over 110 countries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Financial data </a:t>
            </a:r>
            <a:r>
              <a:rPr lang="en-US" sz="2000" i="0" dirty="0">
                <a:effectLst/>
              </a:rPr>
              <a:t>from Financial Modeling API was incorporated with emissions data.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Hierarchical structure </a:t>
            </a:r>
            <a:r>
              <a:rPr lang="en-US" sz="2000" dirty="0"/>
              <a:t>of the data – grouped  by Scope 3 emissions source, industry, primary activity reported by year.</a:t>
            </a:r>
            <a:endParaRPr lang="en-US" sz="2000" i="0" dirty="0">
              <a:effectLst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Complex Dataset</a:t>
            </a:r>
          </a:p>
        </p:txBody>
      </p:sp>
    </p:spTree>
    <p:extLst>
      <p:ext uri="{BB962C8B-B14F-4D97-AF65-F5344CB8AC3E}">
        <p14:creationId xmlns:p14="http://schemas.microsoft.com/office/powerpoint/2010/main" val="2943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1361653-1899-40D5-AFDF-07D88AD0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8F0425-DCEB-462D-A06F-7DFDD2FDF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883" y="805445"/>
            <a:ext cx="3616369" cy="5244498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3" name="Graphic 42" descr="Mop and bucket with solid fill">
            <a:extLst>
              <a:ext uri="{FF2B5EF4-FFF2-40B4-BE49-F238E27FC236}">
                <a16:creationId xmlns:a16="http://schemas.microsoft.com/office/drawing/2014/main" id="{A6474547-58FA-E6FA-2B57-5E010346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19" y="1948697"/>
            <a:ext cx="2957993" cy="295799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A70624B-2458-4127-BF8B-A209062ED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8001" y="255102"/>
            <a:ext cx="6705400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AE5E18-89E5-4B66-A4ED-71860A613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592" y="393365"/>
            <a:ext cx="6364719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9A994-8466-1DDF-9D63-8D6AB339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326" y="447156"/>
            <a:ext cx="5447250" cy="1645920"/>
          </a:xfrm>
        </p:spPr>
        <p:txBody>
          <a:bodyPr>
            <a:normAutofit/>
          </a:bodyPr>
          <a:lstStyle/>
          <a:p>
            <a:pPr algn="ctr"/>
            <a:r>
              <a:rPr lang="en-US" i="0" dirty="0">
                <a:effectLst/>
              </a:rPr>
              <a:t>Data Cleaning &amp;</a:t>
            </a:r>
            <a:br>
              <a:rPr lang="en-US" i="0" dirty="0">
                <a:effectLst/>
              </a:rPr>
            </a:br>
            <a:r>
              <a:rPr lang="en-US" i="0" dirty="0">
                <a:effectLst/>
              </a:rPr>
              <a:t>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63F2-BD0D-DEC4-5C2C-30DF6668D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592" y="2171701"/>
            <a:ext cx="6364719" cy="4395474"/>
          </a:xfrm>
        </p:spPr>
        <p:txBody>
          <a:bodyPr>
            <a:normAutofit/>
          </a:bodyPr>
          <a:lstStyle/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Outlier , duplicate entries and 0 value Scope 3 Emissions removed</a:t>
            </a:r>
          </a:p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F</a:t>
            </a:r>
            <a:r>
              <a:rPr lang="en-US" sz="2300" b="0" i="0" dirty="0">
                <a:effectLst/>
              </a:rPr>
              <a:t>eature engineering (year</a:t>
            </a:r>
            <a:r>
              <a:rPr lang="en-US" sz="2300" b="0" i="0" baseline="30000" dirty="0">
                <a:effectLst/>
              </a:rPr>
              <a:t>2</a:t>
            </a:r>
            <a:r>
              <a:rPr lang="en-US" sz="2300" b="0" i="0" dirty="0">
                <a:effectLst/>
              </a:rPr>
              <a:t>)</a:t>
            </a:r>
          </a:p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Data split into 17 separate datasets by Scope 3 emissions type</a:t>
            </a:r>
          </a:p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Evaluated for multicollinearity</a:t>
            </a:r>
          </a:p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Train/test split at company level by year</a:t>
            </a:r>
          </a:p>
          <a:p>
            <a:pPr marL="407988" lvl="1" indent="-2778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Signed log transformations to normalize data</a:t>
            </a:r>
          </a:p>
        </p:txBody>
      </p:sp>
    </p:spTree>
    <p:extLst>
      <p:ext uri="{BB962C8B-B14F-4D97-AF65-F5344CB8AC3E}">
        <p14:creationId xmlns:p14="http://schemas.microsoft.com/office/powerpoint/2010/main" val="33081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C3AE6-81EA-72A7-E843-EA56C378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sz="4400" i="0" dirty="0">
                <a:solidFill>
                  <a:srgbClr val="FFFFFF"/>
                </a:solidFill>
                <a:effectLst/>
              </a:rPr>
              <a:t>Existing Models from Literature used for Scope 3 Emissions Estimates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C523-CE4A-E5DA-445B-E45921C1C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442" y="685800"/>
            <a:ext cx="6838517" cy="54864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i="0" u="sng" dirty="0">
                <a:solidFill>
                  <a:srgbClr val="FFFFFF"/>
                </a:solidFill>
                <a:effectLst/>
              </a:rPr>
              <a:t>Baseline Models </a:t>
            </a:r>
            <a:r>
              <a:rPr lang="en-US" sz="2400" i="0" dirty="0">
                <a:solidFill>
                  <a:srgbClr val="FFFFFF"/>
                </a:solidFill>
                <a:effectLst/>
              </a:rPr>
              <a:t>(Industry Fill, Naïve OLS): Oversimplified and ignore company or industry specific factors, resulting in higher errors.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i="0" u="sng" dirty="0">
                <a:solidFill>
                  <a:srgbClr val="FFFFFF"/>
                </a:solidFill>
                <a:effectLst/>
              </a:rPr>
              <a:t>Linear Models </a:t>
            </a:r>
            <a:r>
              <a:rPr lang="en-US" sz="2400" i="0" dirty="0">
                <a:solidFill>
                  <a:srgbClr val="FFFFFF"/>
                </a:solidFill>
                <a:effectLst/>
              </a:rPr>
              <a:t>(OLS, GLM, Stepwise, Full OLS): Do not capture non-linear patterns and are generally less accurate than advanced models.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i="0" u="sng" dirty="0">
                <a:solidFill>
                  <a:srgbClr val="FFFFFF"/>
                </a:solidFill>
                <a:effectLst/>
              </a:rPr>
              <a:t>Advanced Machine Learning Models </a:t>
            </a:r>
            <a:r>
              <a:rPr lang="en-US" sz="2400" i="0" dirty="0">
                <a:solidFill>
                  <a:srgbClr val="FFFFFF"/>
                </a:solidFill>
                <a:effectLst/>
              </a:rPr>
              <a:t>(KNN, Random Forest, AdaBoost, Linear Forest): Improved accuracy over simpler models. </a:t>
            </a:r>
            <a:r>
              <a:rPr lang="en-US" sz="2400" dirty="0">
                <a:solidFill>
                  <a:srgbClr val="FFFFFF"/>
                </a:solidFill>
              </a:rPr>
              <a:t>E</a:t>
            </a:r>
            <a:r>
              <a:rPr lang="en-US" sz="2400" i="0" dirty="0">
                <a:solidFill>
                  <a:srgbClr val="FFFFFF"/>
                </a:solidFill>
                <a:effectLst/>
              </a:rPr>
              <a:t>nsemble methods (RF, AdaBoost) often perform best, but results depend on data quality.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i="0" u="sng" dirty="0">
                <a:solidFill>
                  <a:srgbClr val="FFFFFF"/>
                </a:solidFill>
                <a:effectLst/>
              </a:rPr>
              <a:t>Third-Party Toolboxes</a:t>
            </a:r>
            <a:r>
              <a:rPr lang="en-US" sz="2400" i="0" dirty="0">
                <a:solidFill>
                  <a:srgbClr val="FFFFFF"/>
                </a:solidFill>
                <a:effectLst/>
              </a:rPr>
              <a:t>: Often lack transparency and independent verification.</a:t>
            </a:r>
          </a:p>
        </p:txBody>
      </p:sp>
    </p:spTree>
    <p:extLst>
      <p:ext uri="{BB962C8B-B14F-4D97-AF65-F5344CB8AC3E}">
        <p14:creationId xmlns:p14="http://schemas.microsoft.com/office/powerpoint/2010/main" val="115478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AA47E0C5-DBFD-575E-B887-E2FADB04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43" r="9091" b="11176"/>
          <a:stretch>
            <a:fillRect/>
          </a:stretch>
        </p:blipFill>
        <p:spPr>
          <a:xfrm>
            <a:off x="1" y="14758"/>
            <a:ext cx="12191999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C85B-D506-E18A-6D26-3E555A06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0" y="441420"/>
            <a:ext cx="7340156" cy="1550665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Why use Hierarchical Linear Models (HLM)?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3FF39C1-7D38-E65F-E3C0-BC8138A87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023746"/>
              </p:ext>
            </p:extLst>
          </p:nvPr>
        </p:nvGraphicFramePr>
        <p:xfrm>
          <a:off x="455994" y="1856886"/>
          <a:ext cx="7150107" cy="467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884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Wooden blocks stacked to create a bar graph">
            <a:extLst>
              <a:ext uri="{FF2B5EF4-FFF2-40B4-BE49-F238E27FC236}">
                <a16:creationId xmlns:a16="http://schemas.microsoft.com/office/drawing/2014/main" id="{D32032B3-F7CB-6E2B-8C5B-2C38691C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1" r="9091" b="8801"/>
          <a:stretch>
            <a:fillRect/>
          </a:stretch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A435F-696E-250A-25B6-5873DA1E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1" y="404851"/>
            <a:ext cx="6718433" cy="1746504"/>
          </a:xfrm>
        </p:spPr>
        <p:txBody>
          <a:bodyPr>
            <a:normAutofit/>
          </a:bodyPr>
          <a:lstStyle/>
          <a:p>
            <a:pPr algn="ctr"/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Hierarchical </a:t>
            </a: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Model </a:t>
            </a: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Methodology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71B8-5635-79CA-A2BC-1BDCD3FB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65" y="2507225"/>
            <a:ext cx="7340156" cy="39459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Stepwise Model Development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Null model (random intercept)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Two-level (time trends)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Three-level (company &amp; primary activity grouping)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Full model (all features)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Optimized model (significant features only)</a:t>
            </a:r>
          </a:p>
        </p:txBody>
      </p:sp>
    </p:spTree>
    <p:extLst>
      <p:ext uri="{BB962C8B-B14F-4D97-AF65-F5344CB8AC3E}">
        <p14:creationId xmlns:p14="http://schemas.microsoft.com/office/powerpoint/2010/main" val="857294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7672</TotalTime>
  <Words>1513</Words>
  <Application>Microsoft Macintosh PowerPoint</Application>
  <PresentationFormat>Widescreen</PresentationFormat>
  <Paragraphs>146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Narrow</vt:lpstr>
      <vt:lpstr>Arial</vt:lpstr>
      <vt:lpstr>Calibri</vt:lpstr>
      <vt:lpstr>Garamond</vt:lpstr>
      <vt:lpstr>Goudy Old Style</vt:lpstr>
      <vt:lpstr>Helvetica</vt:lpstr>
      <vt:lpstr>Times New Roman</vt:lpstr>
      <vt:lpstr>SavonVTI</vt:lpstr>
      <vt:lpstr>Predicting Scope 3 Greenhouse Gas (GHG) Emissions Using Hierarchical Linear Modeling</vt:lpstr>
      <vt:lpstr>Climate Change &amp; Greenhouse Gas</vt:lpstr>
      <vt:lpstr>PowerPoint Presentation</vt:lpstr>
      <vt:lpstr>Why Scope 3 Emissions Matter</vt:lpstr>
      <vt:lpstr>The Data</vt:lpstr>
      <vt:lpstr>Data Cleaning &amp; Preparation</vt:lpstr>
      <vt:lpstr>Existing Models from Literature used for Scope 3 Emissions Estimates</vt:lpstr>
      <vt:lpstr>Why use Hierarchical Linear Models (HLM)?</vt:lpstr>
      <vt:lpstr>Hierarchical Linear Model Methodology</vt:lpstr>
      <vt:lpstr>Null, Two-Level, and Three-Level</vt:lpstr>
      <vt:lpstr>HLM Full Mixed Effects Model</vt:lpstr>
      <vt:lpstr>HLM Full Mixed Effects Model – Random Effects</vt:lpstr>
      <vt:lpstr>HLM Optimized Mixed Effects Model</vt:lpstr>
      <vt:lpstr>Model Outputs</vt:lpstr>
      <vt:lpstr>Key Results</vt:lpstr>
      <vt:lpstr>Key Results Continued</vt:lpstr>
      <vt:lpstr>Robustness &amp; Missing Data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Jensen, Amber L</dc:creator>
  <cp:lastModifiedBy>Jensen, Amber L</cp:lastModifiedBy>
  <cp:revision>40</cp:revision>
  <dcterms:created xsi:type="dcterms:W3CDTF">2025-06-21T19:19:05Z</dcterms:created>
  <dcterms:modified xsi:type="dcterms:W3CDTF">2025-06-27T03:28:38Z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de1d5b-8b4b-4e4e-a8a1-d2976158103f_Enabled">
    <vt:lpwstr>true</vt:lpwstr>
  </property>
  <property fmtid="{D5CDD505-2E9C-101B-9397-08002B2CF9AE}" pid="3" name="MSIP_Label_a6de1d5b-8b4b-4e4e-a8a1-d2976158103f_SetDate">
    <vt:lpwstr>2025-06-21T19:32:10Z</vt:lpwstr>
  </property>
  <property fmtid="{D5CDD505-2E9C-101B-9397-08002B2CF9AE}" pid="4" name="MSIP_Label_a6de1d5b-8b4b-4e4e-a8a1-d2976158103f_Method">
    <vt:lpwstr>Standard</vt:lpwstr>
  </property>
  <property fmtid="{D5CDD505-2E9C-101B-9397-08002B2CF9AE}" pid="5" name="MSIP_Label_a6de1d5b-8b4b-4e4e-a8a1-d2976158103f_Name">
    <vt:lpwstr>defa4170-0d19-0005-0004-bc88714345d2</vt:lpwstr>
  </property>
  <property fmtid="{D5CDD505-2E9C-101B-9397-08002B2CF9AE}" pid="6" name="MSIP_Label_a6de1d5b-8b4b-4e4e-a8a1-d2976158103f_SiteId">
    <vt:lpwstr>ecd4c5d9-c2fe-4522-afd1-f0d20755d9d7</vt:lpwstr>
  </property>
  <property fmtid="{D5CDD505-2E9C-101B-9397-08002B2CF9AE}" pid="7" name="MSIP_Label_a6de1d5b-8b4b-4e4e-a8a1-d2976158103f_ActionId">
    <vt:lpwstr>1f49e822-b57c-4a86-9eaf-fc0ad8ee9c18</vt:lpwstr>
  </property>
  <property fmtid="{D5CDD505-2E9C-101B-9397-08002B2CF9AE}" pid="8" name="MSIP_Label_a6de1d5b-8b4b-4e4e-a8a1-d2976158103f_ContentBits">
    <vt:lpwstr>0</vt:lpwstr>
  </property>
</Properties>
</file>